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84" r:id="rId2"/>
    <p:sldId id="256" r:id="rId3"/>
    <p:sldId id="277" r:id="rId4"/>
    <p:sldId id="275" r:id="rId5"/>
    <p:sldId id="276" r:id="rId6"/>
    <p:sldId id="274" r:id="rId7"/>
    <p:sldId id="285" r:id="rId8"/>
    <p:sldId id="262" r:id="rId9"/>
    <p:sldId id="263" r:id="rId10"/>
    <p:sldId id="278" r:id="rId11"/>
    <p:sldId id="279" r:id="rId12"/>
    <p:sldId id="286" r:id="rId13"/>
    <p:sldId id="287" r:id="rId14"/>
    <p:sldId id="268" r:id="rId15"/>
    <p:sldId id="269" r:id="rId16"/>
    <p:sldId id="270" r:id="rId17"/>
    <p:sldId id="288" r:id="rId18"/>
    <p:sldId id="289" r:id="rId19"/>
    <p:sldId id="271" r:id="rId20"/>
    <p:sldId id="272" r:id="rId21"/>
    <p:sldId id="273" r:id="rId22"/>
    <p:sldId id="280" r:id="rId23"/>
    <p:sldId id="281" r:id="rId24"/>
    <p:sldId id="282" r:id="rId25"/>
    <p:sldId id="283" r:id="rId26"/>
    <p:sldId id="291" r:id="rId27"/>
    <p:sldId id="292"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1E60"/>
    <a:srgbClr val="771EAE"/>
    <a:srgbClr val="86226C"/>
    <a:srgbClr val="990099"/>
    <a:srgbClr val="007058"/>
    <a:srgbClr val="007A60"/>
    <a:srgbClr val="EE3900"/>
    <a:srgbClr val="FF440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191" autoAdjust="0"/>
    <p:restoredTop sz="94660"/>
  </p:normalViewPr>
  <p:slideViewPr>
    <p:cSldViewPr>
      <p:cViewPr>
        <p:scale>
          <a:sx n="75" d="100"/>
          <a:sy n="75" d="100"/>
        </p:scale>
        <p:origin x="-1350" y="-3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2D1929-82D0-4A01-8F60-7F38719AC7CD}" type="datetimeFigureOut">
              <a:rPr lang="en-US" smtClean="0"/>
              <a:t>3/11/2008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F067C5-65FE-4DB7-BF52-20260D17694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F067C5-65FE-4DB7-BF52-20260D17694C}"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F067C5-65FE-4DB7-BF52-20260D17694C}"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F067C5-65FE-4DB7-BF52-20260D17694C}"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F067C5-65FE-4DB7-BF52-20260D17694C}"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F067C5-65FE-4DB7-BF52-20260D17694C}"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F067C5-65FE-4DB7-BF52-20260D17694C}"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F067C5-65FE-4DB7-BF52-20260D17694C}"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F067C5-65FE-4DB7-BF52-20260D17694C}"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F067C5-65FE-4DB7-BF52-20260D17694C}"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F067C5-65FE-4DB7-BF52-20260D17694C}"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F067C5-65FE-4DB7-BF52-20260D17694C}"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F067C5-65FE-4DB7-BF52-20260D17694C}"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F067C5-65FE-4DB7-BF52-20260D17694C}"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F067C5-65FE-4DB7-BF52-20260D17694C}" type="slidenum">
              <a:rPr 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F067C5-65FE-4DB7-BF52-20260D17694C}" type="slidenum">
              <a:rPr lang="en-US" smtClean="0"/>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F067C5-65FE-4DB7-BF52-20260D17694C}" type="slidenum">
              <a:rPr lang="en-US" smtClean="0"/>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F067C5-65FE-4DB7-BF52-20260D17694C}" type="slidenum">
              <a:rPr lang="en-US" smtClean="0"/>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F067C5-65FE-4DB7-BF52-20260D17694C}" type="slidenum">
              <a:rPr lang="en-US" smtClean="0"/>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F067C5-65FE-4DB7-BF52-20260D17694C}" type="slidenum">
              <a:rPr lang="en-US" smtClean="0"/>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F067C5-65FE-4DB7-BF52-20260D17694C}" type="slidenum">
              <a:rPr lang="en-US" smtClean="0"/>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F067C5-65FE-4DB7-BF52-20260D17694C}"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F067C5-65FE-4DB7-BF52-20260D17694C}"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F067C5-65FE-4DB7-BF52-20260D17694C}"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F067C5-65FE-4DB7-BF52-20260D17694C}"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F067C5-65FE-4DB7-BF52-20260D17694C}"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F067C5-65FE-4DB7-BF52-20260D17694C}"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F067C5-65FE-4DB7-BF52-20260D17694C}"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E5F9F6E-9ED1-47B6-9D88-E05FE57B85BB}" type="slidenum">
              <a:rPr lang="en-US"/>
              <a:pPr>
                <a:defRPr/>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795B0D-F16A-42BD-AD77-99231D0D8AFA}" type="slidenum">
              <a:rPr lang="en-US"/>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377E00-EE7A-43C7-B027-544DE57B7CCD}"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CD3CE1-65B3-470C-930F-FC58712F04B9}" type="slidenum">
              <a:rPr lang="en-US"/>
              <a:pPr>
                <a:defRPr/>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0AAE66-1466-4C1E-9354-0EFB65E4679F}" type="slidenum">
              <a:rPr lang="en-US"/>
              <a:pPr>
                <a:defRPr/>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54C0DA1-9FEC-417C-AE6E-9625061C281A}" type="slidenum">
              <a:rPr lang="en-US"/>
              <a:pPr>
                <a:defRPr/>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7F2F6D0-3D18-4365-9DC1-67755FF030E9}" type="slidenum">
              <a:rPr lang="en-US"/>
              <a:pPr>
                <a:defRPr/>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C7D4407-D981-4505-A1D7-2CF16564EC53}" type="slidenum">
              <a:rPr lang="en-US"/>
              <a:pPr>
                <a:defRPr/>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130FF51-FFFD-4498-BEAC-A8F60E9B2707}" type="slidenum">
              <a:rPr lang="en-US"/>
              <a:pPr>
                <a:defRPr/>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6BC9F3-D6AA-4281-A76F-AE7F543C3E11}" type="slidenum">
              <a:rPr lang="en-US"/>
              <a:pPr>
                <a:defRPr/>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17E6226-B658-47DA-A269-E3AE7B3D0768}" type="slidenum">
              <a:rPr lang="en-US"/>
              <a:pPr>
                <a:defRPr/>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3D0D3A89-7457-49F8-B6E1-AF0FE8E2B1D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027">
                                            <p:txEl>
                                              <p:pRg st="0" end="0"/>
                                            </p:txEl>
                                          </p:spTgt>
                                        </p:tgtEl>
                                        <p:attrNameLst>
                                          <p:attrName>style.visibility</p:attrName>
                                        </p:attrNameLst>
                                      </p:cBhvr>
                                      <p:to>
                                        <p:strVal val="visible"/>
                                      </p:to>
                                    </p:set>
                                    <p:animEffect transition="in" filter="fade">
                                      <p:cBhvr>
                                        <p:cTn id="14" dur="500"/>
                                        <p:tgtEl>
                                          <p:spTgt spid="1027">
                                            <p:txEl>
                                              <p:pRg st="0" end="0"/>
                                            </p:txEl>
                                          </p:spTgt>
                                        </p:tgtEl>
                                      </p:cBhvr>
                                    </p:animEffect>
                                    <p:anim calcmode="lin" valueType="num">
                                      <p:cBhvr>
                                        <p:cTn id="15" dur="5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27">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1027">
                                            <p:txEl>
                                              <p:pRg st="1" end="1"/>
                                            </p:txEl>
                                          </p:spTgt>
                                        </p:tgtEl>
                                        <p:attrNameLst>
                                          <p:attrName>style.visibility</p:attrName>
                                        </p:attrNameLst>
                                      </p:cBhvr>
                                      <p:to>
                                        <p:strVal val="visible"/>
                                      </p:to>
                                    </p:set>
                                    <p:animEffect transition="in" filter="fade">
                                      <p:cBhvr>
                                        <p:cTn id="19" dur="500"/>
                                        <p:tgtEl>
                                          <p:spTgt spid="1027">
                                            <p:txEl>
                                              <p:pRg st="1" end="1"/>
                                            </p:txEl>
                                          </p:spTgt>
                                        </p:tgtEl>
                                      </p:cBhvr>
                                    </p:animEffect>
                                    <p:anim calcmode="lin" valueType="num">
                                      <p:cBhvr>
                                        <p:cTn id="20" dur="5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027">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1027">
                                            <p:txEl>
                                              <p:pRg st="2" end="2"/>
                                            </p:txEl>
                                          </p:spTgt>
                                        </p:tgtEl>
                                        <p:attrNameLst>
                                          <p:attrName>style.visibility</p:attrName>
                                        </p:attrNameLst>
                                      </p:cBhvr>
                                      <p:to>
                                        <p:strVal val="visible"/>
                                      </p:to>
                                    </p:set>
                                    <p:animEffect transition="in" filter="fade">
                                      <p:cBhvr>
                                        <p:cTn id="24" dur="500"/>
                                        <p:tgtEl>
                                          <p:spTgt spid="1027">
                                            <p:txEl>
                                              <p:pRg st="2" end="2"/>
                                            </p:txEl>
                                          </p:spTgt>
                                        </p:tgtEl>
                                      </p:cBhvr>
                                    </p:animEffect>
                                    <p:anim calcmode="lin" valueType="num">
                                      <p:cBhvr>
                                        <p:cTn id="25" dur="5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027">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1027">
                                            <p:txEl>
                                              <p:pRg st="3" end="3"/>
                                            </p:txEl>
                                          </p:spTgt>
                                        </p:tgtEl>
                                        <p:attrNameLst>
                                          <p:attrName>style.visibility</p:attrName>
                                        </p:attrNameLst>
                                      </p:cBhvr>
                                      <p:to>
                                        <p:strVal val="visible"/>
                                      </p:to>
                                    </p:set>
                                    <p:animEffect transition="in" filter="fade">
                                      <p:cBhvr>
                                        <p:cTn id="29" dur="500"/>
                                        <p:tgtEl>
                                          <p:spTgt spid="1027">
                                            <p:txEl>
                                              <p:pRg st="3" end="3"/>
                                            </p:txEl>
                                          </p:spTgt>
                                        </p:tgtEl>
                                      </p:cBhvr>
                                    </p:animEffect>
                                    <p:anim calcmode="lin" valueType="num">
                                      <p:cBhvr>
                                        <p:cTn id="30" dur="5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027">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1027">
                                            <p:txEl>
                                              <p:pRg st="4" end="4"/>
                                            </p:txEl>
                                          </p:spTgt>
                                        </p:tgtEl>
                                        <p:attrNameLst>
                                          <p:attrName>style.visibility</p:attrName>
                                        </p:attrNameLst>
                                      </p:cBhvr>
                                      <p:to>
                                        <p:strVal val="visible"/>
                                      </p:to>
                                    </p:set>
                                    <p:animEffect transition="in" filter="fade">
                                      <p:cBhvr>
                                        <p:cTn id="34" dur="500"/>
                                        <p:tgtEl>
                                          <p:spTgt spid="1027">
                                            <p:txEl>
                                              <p:pRg st="4" end="4"/>
                                            </p:txEl>
                                          </p:spTgt>
                                        </p:tgtEl>
                                      </p:cBhvr>
                                    </p:animEffect>
                                    <p:anim calcmode="lin" valueType="num">
                                      <p:cBhvr>
                                        <p:cTn id="35" dur="5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02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44"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Text Box 5"/>
          <p:cNvSpPr txBox="1">
            <a:spLocks noChangeArrowheads="1"/>
          </p:cNvSpPr>
          <p:nvPr/>
        </p:nvSpPr>
        <p:spPr bwMode="auto">
          <a:xfrm>
            <a:off x="838200" y="492125"/>
            <a:ext cx="5851525" cy="1920875"/>
          </a:xfrm>
          <a:prstGeom prst="rect">
            <a:avLst/>
          </a:prstGeom>
          <a:noFill/>
          <a:ln w="9525">
            <a:noFill/>
            <a:miter lim="800000"/>
            <a:headEnd/>
            <a:tailEnd/>
          </a:ln>
        </p:spPr>
        <p:txBody>
          <a:bodyPr wrap="none">
            <a:spAutoFit/>
          </a:bodyPr>
          <a:lstStyle/>
          <a:p>
            <a:r>
              <a:rPr lang="en-US" sz="6000" b="1">
                <a:solidFill>
                  <a:srgbClr val="781E60"/>
                </a:solidFill>
                <a:latin typeface="Garamond" pitchFamily="18" charset="0"/>
              </a:rPr>
              <a:t>Ethics Standards </a:t>
            </a:r>
          </a:p>
          <a:p>
            <a:r>
              <a:rPr lang="en-US" sz="6000" b="1">
                <a:solidFill>
                  <a:srgbClr val="781E60"/>
                </a:solidFill>
                <a:latin typeface="Garamond" pitchFamily="18" charset="0"/>
              </a:rPr>
              <a:t>&amp; Practices</a:t>
            </a:r>
          </a:p>
        </p:txBody>
      </p:sp>
      <p:sp>
        <p:nvSpPr>
          <p:cNvPr id="33798" name="Text Box 6"/>
          <p:cNvSpPr txBox="1">
            <a:spLocks noChangeArrowheads="1"/>
          </p:cNvSpPr>
          <p:nvPr/>
        </p:nvSpPr>
        <p:spPr bwMode="auto">
          <a:xfrm>
            <a:off x="914400" y="2590800"/>
            <a:ext cx="4784725" cy="396875"/>
          </a:xfrm>
          <a:prstGeom prst="rect">
            <a:avLst/>
          </a:prstGeom>
          <a:noFill/>
          <a:ln w="9525">
            <a:noFill/>
            <a:miter lim="800000"/>
            <a:headEnd/>
            <a:tailEnd/>
          </a:ln>
        </p:spPr>
        <p:txBody>
          <a:bodyPr wrap="none">
            <a:spAutoFit/>
          </a:bodyPr>
          <a:lstStyle/>
          <a:p>
            <a:r>
              <a:rPr lang="en-US" sz="2000">
                <a:solidFill>
                  <a:srgbClr val="781E60"/>
                </a:solidFill>
                <a:latin typeface="Garamond" pitchFamily="18" charset="0"/>
              </a:rPr>
              <a:t>Developed by the Ethics Committee of ACPA</a:t>
            </a:r>
          </a:p>
        </p:txBody>
      </p:sp>
      <p:pic>
        <p:nvPicPr>
          <p:cNvPr id="2052" name="Picture 6" descr="purple_800.gif"/>
          <p:cNvPicPr>
            <a:picLocks noChangeAspect="1"/>
          </p:cNvPicPr>
          <p:nvPr/>
        </p:nvPicPr>
        <p:blipFill>
          <a:blip r:embed="rId3">
            <a:clrChange>
              <a:clrFrom>
                <a:srgbClr val="FFFFFF"/>
              </a:clrFrom>
              <a:clrTo>
                <a:srgbClr val="FFFFFF">
                  <a:alpha val="0"/>
                </a:srgbClr>
              </a:clrTo>
            </a:clrChange>
          </a:blip>
          <a:srcRect/>
          <a:stretch>
            <a:fillRect/>
          </a:stretch>
        </p:blipFill>
        <p:spPr bwMode="auto">
          <a:xfrm>
            <a:off x="0" y="2228850"/>
            <a:ext cx="9144000" cy="4629150"/>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379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37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p:bldP spid="3379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
          <p:cNvSpPr>
            <a:spLocks noChangeArrowheads="1"/>
          </p:cNvSpPr>
          <p:nvPr/>
        </p:nvSpPr>
        <p:spPr bwMode="auto">
          <a:xfrm>
            <a:off x="228600" y="1447800"/>
            <a:ext cx="8382000" cy="1463675"/>
          </a:xfrm>
          <a:prstGeom prst="rect">
            <a:avLst/>
          </a:prstGeom>
          <a:noFill/>
          <a:ln w="9525">
            <a:noFill/>
            <a:miter lim="800000"/>
            <a:headEnd/>
            <a:tailEnd/>
          </a:ln>
        </p:spPr>
        <p:txBody>
          <a:bodyPr tIns="0" bIns="0" anchor="ctr">
            <a:spAutoFit/>
          </a:bodyPr>
          <a:lstStyle/>
          <a:p>
            <a:r>
              <a:rPr lang="en-US" sz="2000" b="1">
                <a:solidFill>
                  <a:schemeClr val="bg1"/>
                </a:solidFill>
                <a:latin typeface="Garamond" pitchFamily="18" charset="0"/>
              </a:rPr>
              <a:t>These guidelines as outlined in the ACPA Statement of Ethical Principles &amp; Standards are summarized below.</a:t>
            </a:r>
          </a:p>
          <a:p>
            <a:endParaRPr lang="en-US" sz="2000" b="1">
              <a:solidFill>
                <a:schemeClr val="bg1"/>
              </a:solidFill>
              <a:latin typeface="Garamond" pitchFamily="18" charset="0"/>
            </a:endParaRPr>
          </a:p>
          <a:p>
            <a:pPr>
              <a:buFontTx/>
              <a:buChar char="•"/>
            </a:pPr>
            <a:endParaRPr lang="en-US">
              <a:solidFill>
                <a:schemeClr val="bg1"/>
              </a:solidFill>
              <a:latin typeface="Garamond" pitchFamily="18" charset="0"/>
            </a:endParaRPr>
          </a:p>
          <a:p>
            <a:pPr eaLnBrk="0" hangingPunct="0"/>
            <a:endParaRPr lang="en-US">
              <a:solidFill>
                <a:schemeClr val="bg1"/>
              </a:solidFill>
              <a:latin typeface="Garamond" pitchFamily="18" charset="0"/>
            </a:endParaRPr>
          </a:p>
        </p:txBody>
      </p:sp>
      <p:sp>
        <p:nvSpPr>
          <p:cNvPr id="9" name="Rectangle 8"/>
          <p:cNvSpPr/>
          <p:nvPr/>
        </p:nvSpPr>
        <p:spPr>
          <a:xfrm>
            <a:off x="0" y="1295400"/>
            <a:ext cx="9144000" cy="5562600"/>
          </a:xfrm>
          <a:prstGeom prst="rect">
            <a:avLst/>
          </a:prstGeom>
          <a:solidFill>
            <a:srgbClr val="86226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659" name="Rectangle 11"/>
          <p:cNvSpPr>
            <a:spLocks noChangeArrowheads="1"/>
          </p:cNvSpPr>
          <p:nvPr/>
        </p:nvSpPr>
        <p:spPr bwMode="auto">
          <a:xfrm>
            <a:off x="304800" y="2209800"/>
            <a:ext cx="8534400" cy="3662363"/>
          </a:xfrm>
          <a:prstGeom prst="rect">
            <a:avLst/>
          </a:prstGeom>
          <a:noFill/>
          <a:ln w="9525">
            <a:noFill/>
            <a:miter lim="800000"/>
            <a:headEnd/>
            <a:tailEnd/>
          </a:ln>
        </p:spPr>
        <p:txBody>
          <a:bodyPr>
            <a:spAutoFit/>
          </a:bodyPr>
          <a:lstStyle/>
          <a:p>
            <a:pPr>
              <a:buFontTx/>
              <a:buChar char="•"/>
            </a:pPr>
            <a:r>
              <a:rPr lang="en-US">
                <a:solidFill>
                  <a:schemeClr val="bg1"/>
                </a:solidFill>
                <a:latin typeface="Garamond" pitchFamily="18" charset="0"/>
              </a:rPr>
              <a:t>Treatment of &amp; interaction with students in a professional &amp; developmental manner</a:t>
            </a:r>
          </a:p>
          <a:p>
            <a:pPr>
              <a:buFontTx/>
              <a:buChar char="•"/>
            </a:pPr>
            <a:r>
              <a:rPr lang="en-US">
                <a:solidFill>
                  <a:schemeClr val="bg1"/>
                </a:solidFill>
                <a:latin typeface="Garamond" pitchFamily="18" charset="0"/>
              </a:rPr>
              <a:t>Purposefully planning programs &amp; interventions using developmental theory as a guide</a:t>
            </a:r>
          </a:p>
          <a:p>
            <a:pPr>
              <a:buFontTx/>
              <a:buChar char="•"/>
            </a:pPr>
            <a:r>
              <a:rPr lang="en-US">
                <a:solidFill>
                  <a:schemeClr val="bg1"/>
                </a:solidFill>
                <a:latin typeface="Garamond" pitchFamily="18" charset="0"/>
              </a:rPr>
              <a:t>Developing multicultural competence in oneself and aiding this development in others</a:t>
            </a:r>
          </a:p>
          <a:p>
            <a:pPr>
              <a:buFontTx/>
              <a:buChar char="•"/>
            </a:pPr>
            <a:r>
              <a:rPr lang="en-US">
                <a:solidFill>
                  <a:schemeClr val="bg1"/>
                </a:solidFill>
                <a:latin typeface="Garamond" pitchFamily="18" charset="0"/>
              </a:rPr>
              <a:t>Knowledge of and sensitivity to individual differences and the effect of these on student development and learning</a:t>
            </a:r>
          </a:p>
          <a:p>
            <a:pPr>
              <a:buFontTx/>
              <a:buChar char="•"/>
            </a:pPr>
            <a:r>
              <a:rPr lang="en-US">
                <a:solidFill>
                  <a:schemeClr val="bg1"/>
                </a:solidFill>
                <a:latin typeface="Garamond" pitchFamily="18" charset="0"/>
              </a:rPr>
              <a:t>Knowing when students’ needs are beyond one’s knowledge &amp; expertise and referring students to appropriate venues for assistance</a:t>
            </a:r>
          </a:p>
          <a:p>
            <a:pPr>
              <a:buFontTx/>
              <a:buChar char="•"/>
            </a:pPr>
            <a:r>
              <a:rPr lang="en-US">
                <a:solidFill>
                  <a:schemeClr val="bg1"/>
                </a:solidFill>
                <a:latin typeface="Garamond" pitchFamily="18" charset="0"/>
              </a:rPr>
              <a:t>Ensure that graduate preparation programs provide adequate training in developmental theory and practice</a:t>
            </a:r>
          </a:p>
          <a:p>
            <a:pPr>
              <a:buFontTx/>
              <a:buChar char="•"/>
            </a:pPr>
            <a:r>
              <a:rPr lang="en-US">
                <a:solidFill>
                  <a:schemeClr val="bg1"/>
                </a:solidFill>
                <a:latin typeface="Garamond" pitchFamily="18" charset="0"/>
              </a:rPr>
              <a:t>Supervision includes discussion of developmental and theoretical practices</a:t>
            </a:r>
          </a:p>
          <a:p>
            <a:pPr>
              <a:buFontTx/>
              <a:buChar char="•"/>
            </a:pPr>
            <a:r>
              <a:rPr lang="en-US">
                <a:solidFill>
                  <a:schemeClr val="bg1"/>
                </a:solidFill>
                <a:latin typeface="Garamond" pitchFamily="18" charset="0"/>
              </a:rPr>
              <a:t>Creation and assessment of theoretically-grounded learning/development outcomes for undergraduate students and graduate students</a:t>
            </a:r>
          </a:p>
          <a:p>
            <a:pPr>
              <a:buFontTx/>
              <a:buChar char="•"/>
            </a:pPr>
            <a:r>
              <a:rPr lang="en-US">
                <a:solidFill>
                  <a:schemeClr val="bg1"/>
                </a:solidFill>
                <a:latin typeface="Garamond" pitchFamily="18" charset="0"/>
              </a:rPr>
              <a:t>Appropriate and ethical use of existing and original research and literature</a:t>
            </a:r>
          </a:p>
        </p:txBody>
      </p:sp>
      <p:pic>
        <p:nvPicPr>
          <p:cNvPr id="11269" name="Picture 9"/>
          <p:cNvPicPr>
            <a:picLocks noChangeAspect="1" noChangeArrowheads="1"/>
          </p:cNvPicPr>
          <p:nvPr/>
        </p:nvPicPr>
        <p:blipFill>
          <a:blip r:embed="rId3"/>
          <a:srcRect/>
          <a:stretch>
            <a:fillRect/>
          </a:stretch>
        </p:blipFill>
        <p:spPr bwMode="auto">
          <a:xfrm>
            <a:off x="3048000" y="0"/>
            <a:ext cx="6096000" cy="1219200"/>
          </a:xfrm>
          <a:prstGeom prst="rect">
            <a:avLst/>
          </a:prstGeom>
          <a:noFill/>
          <a:ln w="9525">
            <a:noFill/>
            <a:miter lim="800000"/>
            <a:headEnd/>
            <a:tailEnd/>
          </a:ln>
        </p:spPr>
      </p:pic>
      <p:pic>
        <p:nvPicPr>
          <p:cNvPr id="11270" name="Picture 11"/>
          <p:cNvPicPr>
            <a:picLocks noChangeAspect="1" noChangeArrowheads="1"/>
          </p:cNvPicPr>
          <p:nvPr/>
        </p:nvPicPr>
        <p:blipFill>
          <a:blip r:embed="rId4"/>
          <a:srcRect l="76250"/>
          <a:stretch>
            <a:fillRect/>
          </a:stretch>
        </p:blipFill>
        <p:spPr bwMode="auto">
          <a:xfrm>
            <a:off x="0" y="0"/>
            <a:ext cx="1524000" cy="1219200"/>
          </a:xfrm>
          <a:prstGeom prst="rect">
            <a:avLst/>
          </a:prstGeom>
          <a:noFill/>
          <a:ln w="9525">
            <a:noFill/>
            <a:miter lim="800000"/>
            <a:headEnd/>
            <a:tailEnd/>
          </a:ln>
        </p:spPr>
      </p:pic>
      <p:pic>
        <p:nvPicPr>
          <p:cNvPr id="11271" name="Picture 12" descr="2007-0362-7250.JPG"/>
          <p:cNvPicPr>
            <a:picLocks noChangeAspect="1"/>
          </p:cNvPicPr>
          <p:nvPr/>
        </p:nvPicPr>
        <p:blipFill>
          <a:blip r:embed="rId5"/>
          <a:srcRect l="35001" t="6390" r="30000" b="53008"/>
          <a:stretch>
            <a:fillRect/>
          </a:stretch>
        </p:blipFill>
        <p:spPr bwMode="auto">
          <a:xfrm>
            <a:off x="1524000" y="0"/>
            <a:ext cx="1581150" cy="1219200"/>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7659">
                                            <p:txEl>
                                              <p:pRg st="0" end="0"/>
                                            </p:txEl>
                                          </p:spTgt>
                                        </p:tgtEl>
                                        <p:attrNameLst>
                                          <p:attrName>style.visibility</p:attrName>
                                        </p:attrNameLst>
                                      </p:cBhvr>
                                      <p:to>
                                        <p:strVal val="visible"/>
                                      </p:to>
                                    </p:set>
                                    <p:animEffect transition="in" filter="fade">
                                      <p:cBhvr>
                                        <p:cTn id="7" dur="2000"/>
                                        <p:tgtEl>
                                          <p:spTgt spid="27659">
                                            <p:txEl>
                                              <p:pRg st="0" end="0"/>
                                            </p:txEl>
                                          </p:spTgt>
                                        </p:tgtEl>
                                      </p:cBhvr>
                                    </p:animEffect>
                                    <p:anim calcmode="lin" valueType="num">
                                      <p:cBhvr>
                                        <p:cTn id="8" dur="2000" fill="hold"/>
                                        <p:tgtEl>
                                          <p:spTgt spid="27659">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2765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27659">
                                            <p:txEl>
                                              <p:pRg st="1" end="1"/>
                                            </p:txEl>
                                          </p:spTgt>
                                        </p:tgtEl>
                                        <p:attrNameLst>
                                          <p:attrName>style.visibility</p:attrName>
                                        </p:attrNameLst>
                                      </p:cBhvr>
                                      <p:to>
                                        <p:strVal val="visible"/>
                                      </p:to>
                                    </p:set>
                                    <p:animEffect transition="in" filter="fade">
                                      <p:cBhvr>
                                        <p:cTn id="13" dur="2000"/>
                                        <p:tgtEl>
                                          <p:spTgt spid="27659">
                                            <p:txEl>
                                              <p:pRg st="1" end="1"/>
                                            </p:txEl>
                                          </p:spTgt>
                                        </p:tgtEl>
                                      </p:cBhvr>
                                    </p:animEffect>
                                    <p:anim calcmode="lin" valueType="num">
                                      <p:cBhvr>
                                        <p:cTn id="14" dur="2000" fill="hold"/>
                                        <p:tgtEl>
                                          <p:spTgt spid="27659">
                                            <p:txEl>
                                              <p:pRg st="1" end="1"/>
                                            </p:txEl>
                                          </p:spTgt>
                                        </p:tgtEl>
                                        <p:attrNameLst>
                                          <p:attrName>ppt_x</p:attrName>
                                        </p:attrNameLst>
                                      </p:cBhvr>
                                      <p:tavLst>
                                        <p:tav tm="0">
                                          <p:val>
                                            <p:strVal val="#ppt_x"/>
                                          </p:val>
                                        </p:tav>
                                        <p:tav tm="100000">
                                          <p:val>
                                            <p:strVal val="#ppt_x"/>
                                          </p:val>
                                        </p:tav>
                                      </p:tavLst>
                                    </p:anim>
                                    <p:anim calcmode="lin" valueType="num">
                                      <p:cBhvr>
                                        <p:cTn id="15" dur="2000" fill="hold"/>
                                        <p:tgtEl>
                                          <p:spTgt spid="27659">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nodeType="afterEffect">
                                  <p:stCondLst>
                                    <p:cond delay="0"/>
                                  </p:stCondLst>
                                  <p:childTnLst>
                                    <p:set>
                                      <p:cBhvr>
                                        <p:cTn id="18" dur="1" fill="hold">
                                          <p:stCondLst>
                                            <p:cond delay="0"/>
                                          </p:stCondLst>
                                        </p:cTn>
                                        <p:tgtEl>
                                          <p:spTgt spid="27659">
                                            <p:txEl>
                                              <p:pRg st="2" end="2"/>
                                            </p:txEl>
                                          </p:spTgt>
                                        </p:tgtEl>
                                        <p:attrNameLst>
                                          <p:attrName>style.visibility</p:attrName>
                                        </p:attrNameLst>
                                      </p:cBhvr>
                                      <p:to>
                                        <p:strVal val="visible"/>
                                      </p:to>
                                    </p:set>
                                    <p:animEffect transition="in" filter="fade">
                                      <p:cBhvr>
                                        <p:cTn id="19" dur="2000"/>
                                        <p:tgtEl>
                                          <p:spTgt spid="27659">
                                            <p:txEl>
                                              <p:pRg st="2" end="2"/>
                                            </p:txEl>
                                          </p:spTgt>
                                        </p:tgtEl>
                                      </p:cBhvr>
                                    </p:animEffect>
                                    <p:anim calcmode="lin" valueType="num">
                                      <p:cBhvr>
                                        <p:cTn id="20" dur="2000" fill="hold"/>
                                        <p:tgtEl>
                                          <p:spTgt spid="27659">
                                            <p:txEl>
                                              <p:pRg st="2" end="2"/>
                                            </p:txEl>
                                          </p:spTgt>
                                        </p:tgtEl>
                                        <p:attrNameLst>
                                          <p:attrName>ppt_x</p:attrName>
                                        </p:attrNameLst>
                                      </p:cBhvr>
                                      <p:tavLst>
                                        <p:tav tm="0">
                                          <p:val>
                                            <p:strVal val="#ppt_x"/>
                                          </p:val>
                                        </p:tav>
                                        <p:tav tm="100000">
                                          <p:val>
                                            <p:strVal val="#ppt_x"/>
                                          </p:val>
                                        </p:tav>
                                      </p:tavLst>
                                    </p:anim>
                                    <p:anim calcmode="lin" valueType="num">
                                      <p:cBhvr>
                                        <p:cTn id="21" dur="2000" fill="hold"/>
                                        <p:tgtEl>
                                          <p:spTgt spid="27659">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nodeType="afterEffect">
                                  <p:stCondLst>
                                    <p:cond delay="0"/>
                                  </p:stCondLst>
                                  <p:childTnLst>
                                    <p:set>
                                      <p:cBhvr>
                                        <p:cTn id="24" dur="1" fill="hold">
                                          <p:stCondLst>
                                            <p:cond delay="0"/>
                                          </p:stCondLst>
                                        </p:cTn>
                                        <p:tgtEl>
                                          <p:spTgt spid="27659">
                                            <p:txEl>
                                              <p:pRg st="3" end="3"/>
                                            </p:txEl>
                                          </p:spTgt>
                                        </p:tgtEl>
                                        <p:attrNameLst>
                                          <p:attrName>style.visibility</p:attrName>
                                        </p:attrNameLst>
                                      </p:cBhvr>
                                      <p:to>
                                        <p:strVal val="visible"/>
                                      </p:to>
                                    </p:set>
                                    <p:animEffect transition="in" filter="fade">
                                      <p:cBhvr>
                                        <p:cTn id="25" dur="2000"/>
                                        <p:tgtEl>
                                          <p:spTgt spid="27659">
                                            <p:txEl>
                                              <p:pRg st="3" end="3"/>
                                            </p:txEl>
                                          </p:spTgt>
                                        </p:tgtEl>
                                      </p:cBhvr>
                                    </p:animEffect>
                                    <p:anim calcmode="lin" valueType="num">
                                      <p:cBhvr>
                                        <p:cTn id="26" dur="2000" fill="hold"/>
                                        <p:tgtEl>
                                          <p:spTgt spid="27659">
                                            <p:txEl>
                                              <p:pRg st="3" end="3"/>
                                            </p:txEl>
                                          </p:spTgt>
                                        </p:tgtEl>
                                        <p:attrNameLst>
                                          <p:attrName>ppt_x</p:attrName>
                                        </p:attrNameLst>
                                      </p:cBhvr>
                                      <p:tavLst>
                                        <p:tav tm="0">
                                          <p:val>
                                            <p:strVal val="#ppt_x"/>
                                          </p:val>
                                        </p:tav>
                                        <p:tav tm="100000">
                                          <p:val>
                                            <p:strVal val="#ppt_x"/>
                                          </p:val>
                                        </p:tav>
                                      </p:tavLst>
                                    </p:anim>
                                    <p:anim calcmode="lin" valueType="num">
                                      <p:cBhvr>
                                        <p:cTn id="27" dur="2000" fill="hold"/>
                                        <p:tgtEl>
                                          <p:spTgt spid="27659">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nodeType="afterEffect">
                                  <p:stCondLst>
                                    <p:cond delay="0"/>
                                  </p:stCondLst>
                                  <p:childTnLst>
                                    <p:set>
                                      <p:cBhvr>
                                        <p:cTn id="30" dur="1" fill="hold">
                                          <p:stCondLst>
                                            <p:cond delay="0"/>
                                          </p:stCondLst>
                                        </p:cTn>
                                        <p:tgtEl>
                                          <p:spTgt spid="27659">
                                            <p:txEl>
                                              <p:pRg st="4" end="4"/>
                                            </p:txEl>
                                          </p:spTgt>
                                        </p:tgtEl>
                                        <p:attrNameLst>
                                          <p:attrName>style.visibility</p:attrName>
                                        </p:attrNameLst>
                                      </p:cBhvr>
                                      <p:to>
                                        <p:strVal val="visible"/>
                                      </p:to>
                                    </p:set>
                                    <p:animEffect transition="in" filter="fade">
                                      <p:cBhvr>
                                        <p:cTn id="31" dur="2000"/>
                                        <p:tgtEl>
                                          <p:spTgt spid="27659">
                                            <p:txEl>
                                              <p:pRg st="4" end="4"/>
                                            </p:txEl>
                                          </p:spTgt>
                                        </p:tgtEl>
                                      </p:cBhvr>
                                    </p:animEffect>
                                    <p:anim calcmode="lin" valueType="num">
                                      <p:cBhvr>
                                        <p:cTn id="32" dur="2000" fill="hold"/>
                                        <p:tgtEl>
                                          <p:spTgt spid="27659">
                                            <p:txEl>
                                              <p:pRg st="4" end="4"/>
                                            </p:txEl>
                                          </p:spTgt>
                                        </p:tgtEl>
                                        <p:attrNameLst>
                                          <p:attrName>ppt_x</p:attrName>
                                        </p:attrNameLst>
                                      </p:cBhvr>
                                      <p:tavLst>
                                        <p:tav tm="0">
                                          <p:val>
                                            <p:strVal val="#ppt_x"/>
                                          </p:val>
                                        </p:tav>
                                        <p:tav tm="100000">
                                          <p:val>
                                            <p:strVal val="#ppt_x"/>
                                          </p:val>
                                        </p:tav>
                                      </p:tavLst>
                                    </p:anim>
                                    <p:anim calcmode="lin" valueType="num">
                                      <p:cBhvr>
                                        <p:cTn id="33" dur="2000" fill="hold"/>
                                        <p:tgtEl>
                                          <p:spTgt spid="27659">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10000"/>
                            </p:stCondLst>
                            <p:childTnLst>
                              <p:par>
                                <p:cTn id="35" presetID="42" presetClass="entr" presetSubtype="0" fill="hold" nodeType="afterEffect">
                                  <p:stCondLst>
                                    <p:cond delay="0"/>
                                  </p:stCondLst>
                                  <p:childTnLst>
                                    <p:set>
                                      <p:cBhvr>
                                        <p:cTn id="36" dur="1" fill="hold">
                                          <p:stCondLst>
                                            <p:cond delay="0"/>
                                          </p:stCondLst>
                                        </p:cTn>
                                        <p:tgtEl>
                                          <p:spTgt spid="27659">
                                            <p:txEl>
                                              <p:pRg st="5" end="5"/>
                                            </p:txEl>
                                          </p:spTgt>
                                        </p:tgtEl>
                                        <p:attrNameLst>
                                          <p:attrName>style.visibility</p:attrName>
                                        </p:attrNameLst>
                                      </p:cBhvr>
                                      <p:to>
                                        <p:strVal val="visible"/>
                                      </p:to>
                                    </p:set>
                                    <p:animEffect transition="in" filter="fade">
                                      <p:cBhvr>
                                        <p:cTn id="37" dur="2000"/>
                                        <p:tgtEl>
                                          <p:spTgt spid="27659">
                                            <p:txEl>
                                              <p:pRg st="5" end="5"/>
                                            </p:txEl>
                                          </p:spTgt>
                                        </p:tgtEl>
                                      </p:cBhvr>
                                    </p:animEffect>
                                    <p:anim calcmode="lin" valueType="num">
                                      <p:cBhvr>
                                        <p:cTn id="38" dur="2000" fill="hold"/>
                                        <p:tgtEl>
                                          <p:spTgt spid="27659">
                                            <p:txEl>
                                              <p:pRg st="5" end="5"/>
                                            </p:txEl>
                                          </p:spTgt>
                                        </p:tgtEl>
                                        <p:attrNameLst>
                                          <p:attrName>ppt_x</p:attrName>
                                        </p:attrNameLst>
                                      </p:cBhvr>
                                      <p:tavLst>
                                        <p:tav tm="0">
                                          <p:val>
                                            <p:strVal val="#ppt_x"/>
                                          </p:val>
                                        </p:tav>
                                        <p:tav tm="100000">
                                          <p:val>
                                            <p:strVal val="#ppt_x"/>
                                          </p:val>
                                        </p:tav>
                                      </p:tavLst>
                                    </p:anim>
                                    <p:anim calcmode="lin" valueType="num">
                                      <p:cBhvr>
                                        <p:cTn id="39" dur="2000" fill="hold"/>
                                        <p:tgtEl>
                                          <p:spTgt spid="27659">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12000"/>
                            </p:stCondLst>
                            <p:childTnLst>
                              <p:par>
                                <p:cTn id="41" presetID="42" presetClass="entr" presetSubtype="0" fill="hold" nodeType="afterEffect">
                                  <p:stCondLst>
                                    <p:cond delay="0"/>
                                  </p:stCondLst>
                                  <p:childTnLst>
                                    <p:set>
                                      <p:cBhvr>
                                        <p:cTn id="42" dur="1" fill="hold">
                                          <p:stCondLst>
                                            <p:cond delay="0"/>
                                          </p:stCondLst>
                                        </p:cTn>
                                        <p:tgtEl>
                                          <p:spTgt spid="27659">
                                            <p:txEl>
                                              <p:pRg st="6" end="6"/>
                                            </p:txEl>
                                          </p:spTgt>
                                        </p:tgtEl>
                                        <p:attrNameLst>
                                          <p:attrName>style.visibility</p:attrName>
                                        </p:attrNameLst>
                                      </p:cBhvr>
                                      <p:to>
                                        <p:strVal val="visible"/>
                                      </p:to>
                                    </p:set>
                                    <p:animEffect transition="in" filter="fade">
                                      <p:cBhvr>
                                        <p:cTn id="43" dur="2000"/>
                                        <p:tgtEl>
                                          <p:spTgt spid="27659">
                                            <p:txEl>
                                              <p:pRg st="6" end="6"/>
                                            </p:txEl>
                                          </p:spTgt>
                                        </p:tgtEl>
                                      </p:cBhvr>
                                    </p:animEffect>
                                    <p:anim calcmode="lin" valueType="num">
                                      <p:cBhvr>
                                        <p:cTn id="44" dur="2000" fill="hold"/>
                                        <p:tgtEl>
                                          <p:spTgt spid="27659">
                                            <p:txEl>
                                              <p:pRg st="6" end="6"/>
                                            </p:txEl>
                                          </p:spTgt>
                                        </p:tgtEl>
                                        <p:attrNameLst>
                                          <p:attrName>ppt_x</p:attrName>
                                        </p:attrNameLst>
                                      </p:cBhvr>
                                      <p:tavLst>
                                        <p:tav tm="0">
                                          <p:val>
                                            <p:strVal val="#ppt_x"/>
                                          </p:val>
                                        </p:tav>
                                        <p:tav tm="100000">
                                          <p:val>
                                            <p:strVal val="#ppt_x"/>
                                          </p:val>
                                        </p:tav>
                                      </p:tavLst>
                                    </p:anim>
                                    <p:anim calcmode="lin" valueType="num">
                                      <p:cBhvr>
                                        <p:cTn id="45" dur="2000" fill="hold"/>
                                        <p:tgtEl>
                                          <p:spTgt spid="27659">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14000"/>
                            </p:stCondLst>
                            <p:childTnLst>
                              <p:par>
                                <p:cTn id="47" presetID="42" presetClass="entr" presetSubtype="0" fill="hold" nodeType="afterEffect">
                                  <p:stCondLst>
                                    <p:cond delay="0"/>
                                  </p:stCondLst>
                                  <p:childTnLst>
                                    <p:set>
                                      <p:cBhvr>
                                        <p:cTn id="48" dur="1" fill="hold">
                                          <p:stCondLst>
                                            <p:cond delay="0"/>
                                          </p:stCondLst>
                                        </p:cTn>
                                        <p:tgtEl>
                                          <p:spTgt spid="27659">
                                            <p:txEl>
                                              <p:pRg st="7" end="7"/>
                                            </p:txEl>
                                          </p:spTgt>
                                        </p:tgtEl>
                                        <p:attrNameLst>
                                          <p:attrName>style.visibility</p:attrName>
                                        </p:attrNameLst>
                                      </p:cBhvr>
                                      <p:to>
                                        <p:strVal val="visible"/>
                                      </p:to>
                                    </p:set>
                                    <p:animEffect transition="in" filter="fade">
                                      <p:cBhvr>
                                        <p:cTn id="49" dur="2000"/>
                                        <p:tgtEl>
                                          <p:spTgt spid="27659">
                                            <p:txEl>
                                              <p:pRg st="7" end="7"/>
                                            </p:txEl>
                                          </p:spTgt>
                                        </p:tgtEl>
                                      </p:cBhvr>
                                    </p:animEffect>
                                    <p:anim calcmode="lin" valueType="num">
                                      <p:cBhvr>
                                        <p:cTn id="50" dur="2000" fill="hold"/>
                                        <p:tgtEl>
                                          <p:spTgt spid="27659">
                                            <p:txEl>
                                              <p:pRg st="7" end="7"/>
                                            </p:txEl>
                                          </p:spTgt>
                                        </p:tgtEl>
                                        <p:attrNameLst>
                                          <p:attrName>ppt_x</p:attrName>
                                        </p:attrNameLst>
                                      </p:cBhvr>
                                      <p:tavLst>
                                        <p:tav tm="0">
                                          <p:val>
                                            <p:strVal val="#ppt_x"/>
                                          </p:val>
                                        </p:tav>
                                        <p:tav tm="100000">
                                          <p:val>
                                            <p:strVal val="#ppt_x"/>
                                          </p:val>
                                        </p:tav>
                                      </p:tavLst>
                                    </p:anim>
                                    <p:anim calcmode="lin" valueType="num">
                                      <p:cBhvr>
                                        <p:cTn id="51" dur="2000" fill="hold"/>
                                        <p:tgtEl>
                                          <p:spTgt spid="27659">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16000"/>
                            </p:stCondLst>
                            <p:childTnLst>
                              <p:par>
                                <p:cTn id="53" presetID="42" presetClass="entr" presetSubtype="0" fill="hold" nodeType="afterEffect">
                                  <p:stCondLst>
                                    <p:cond delay="0"/>
                                  </p:stCondLst>
                                  <p:childTnLst>
                                    <p:set>
                                      <p:cBhvr>
                                        <p:cTn id="54" dur="1" fill="hold">
                                          <p:stCondLst>
                                            <p:cond delay="0"/>
                                          </p:stCondLst>
                                        </p:cTn>
                                        <p:tgtEl>
                                          <p:spTgt spid="27659">
                                            <p:txEl>
                                              <p:pRg st="8" end="8"/>
                                            </p:txEl>
                                          </p:spTgt>
                                        </p:tgtEl>
                                        <p:attrNameLst>
                                          <p:attrName>style.visibility</p:attrName>
                                        </p:attrNameLst>
                                      </p:cBhvr>
                                      <p:to>
                                        <p:strVal val="visible"/>
                                      </p:to>
                                    </p:set>
                                    <p:animEffect transition="in" filter="fade">
                                      <p:cBhvr>
                                        <p:cTn id="55" dur="2000"/>
                                        <p:tgtEl>
                                          <p:spTgt spid="27659">
                                            <p:txEl>
                                              <p:pRg st="8" end="8"/>
                                            </p:txEl>
                                          </p:spTgt>
                                        </p:tgtEl>
                                      </p:cBhvr>
                                    </p:animEffect>
                                    <p:anim calcmode="lin" valueType="num">
                                      <p:cBhvr>
                                        <p:cTn id="56" dur="2000" fill="hold"/>
                                        <p:tgtEl>
                                          <p:spTgt spid="27659">
                                            <p:txEl>
                                              <p:pRg st="8" end="8"/>
                                            </p:txEl>
                                          </p:spTgt>
                                        </p:tgtEl>
                                        <p:attrNameLst>
                                          <p:attrName>ppt_x</p:attrName>
                                        </p:attrNameLst>
                                      </p:cBhvr>
                                      <p:tavLst>
                                        <p:tav tm="0">
                                          <p:val>
                                            <p:strVal val="#ppt_x"/>
                                          </p:val>
                                        </p:tav>
                                        <p:tav tm="100000">
                                          <p:val>
                                            <p:strVal val="#ppt_x"/>
                                          </p:val>
                                        </p:tav>
                                      </p:tavLst>
                                    </p:anim>
                                    <p:anim calcmode="lin" valueType="num">
                                      <p:cBhvr>
                                        <p:cTn id="57" dur="2000" fill="hold"/>
                                        <p:tgtEl>
                                          <p:spTgt spid="27659">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295400"/>
            <a:ext cx="9144000" cy="5562600"/>
          </a:xfrm>
          <a:prstGeom prst="rect">
            <a:avLst/>
          </a:prstGeom>
          <a:solidFill>
            <a:srgbClr val="86226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2291" name="Picture 8"/>
          <p:cNvPicPr>
            <a:picLocks noChangeAspect="1" noChangeArrowheads="1"/>
          </p:cNvPicPr>
          <p:nvPr/>
        </p:nvPicPr>
        <p:blipFill>
          <a:blip r:embed="rId3"/>
          <a:srcRect/>
          <a:stretch>
            <a:fillRect/>
          </a:stretch>
        </p:blipFill>
        <p:spPr bwMode="auto">
          <a:xfrm>
            <a:off x="3048000" y="0"/>
            <a:ext cx="6096000" cy="1219200"/>
          </a:xfrm>
          <a:prstGeom prst="rect">
            <a:avLst/>
          </a:prstGeom>
          <a:noFill/>
          <a:ln w="9525">
            <a:noFill/>
            <a:miter lim="800000"/>
            <a:headEnd/>
            <a:tailEnd/>
          </a:ln>
        </p:spPr>
      </p:pic>
      <p:pic>
        <p:nvPicPr>
          <p:cNvPr id="12292" name="Picture 9"/>
          <p:cNvPicPr>
            <a:picLocks noChangeAspect="1" noChangeArrowheads="1"/>
          </p:cNvPicPr>
          <p:nvPr/>
        </p:nvPicPr>
        <p:blipFill>
          <a:blip r:embed="rId4"/>
          <a:srcRect l="76250"/>
          <a:stretch>
            <a:fillRect/>
          </a:stretch>
        </p:blipFill>
        <p:spPr bwMode="auto">
          <a:xfrm>
            <a:off x="0" y="0"/>
            <a:ext cx="1524000" cy="1219200"/>
          </a:xfrm>
          <a:prstGeom prst="rect">
            <a:avLst/>
          </a:prstGeom>
          <a:noFill/>
          <a:ln w="9525">
            <a:noFill/>
            <a:miter lim="800000"/>
            <a:headEnd/>
            <a:tailEnd/>
          </a:ln>
        </p:spPr>
      </p:pic>
      <p:pic>
        <p:nvPicPr>
          <p:cNvPr id="12293" name="Picture 10" descr="2007-0362-7250.JPG"/>
          <p:cNvPicPr>
            <a:picLocks noChangeAspect="1"/>
          </p:cNvPicPr>
          <p:nvPr/>
        </p:nvPicPr>
        <p:blipFill>
          <a:blip r:embed="rId5"/>
          <a:srcRect l="35001" t="6390" r="30000" b="53008"/>
          <a:stretch>
            <a:fillRect/>
          </a:stretch>
        </p:blipFill>
        <p:spPr bwMode="auto">
          <a:xfrm>
            <a:off x="1524000" y="0"/>
            <a:ext cx="1581150" cy="1219200"/>
          </a:xfrm>
          <a:prstGeom prst="rect">
            <a:avLst/>
          </a:prstGeom>
          <a:noFill/>
          <a:ln w="9525">
            <a:noFill/>
            <a:miter lim="800000"/>
            <a:headEnd/>
            <a:tailEnd/>
          </a:ln>
        </p:spPr>
      </p:pic>
      <p:sp>
        <p:nvSpPr>
          <p:cNvPr id="28679" name="Rectangle 7"/>
          <p:cNvSpPr>
            <a:spLocks noChangeArrowheads="1"/>
          </p:cNvSpPr>
          <p:nvPr/>
        </p:nvSpPr>
        <p:spPr bwMode="auto">
          <a:xfrm>
            <a:off x="228600" y="1592263"/>
            <a:ext cx="8534400" cy="4968875"/>
          </a:xfrm>
          <a:prstGeom prst="rect">
            <a:avLst/>
          </a:prstGeom>
          <a:noFill/>
          <a:ln w="9525">
            <a:noFill/>
            <a:miter lim="800000"/>
            <a:headEnd/>
            <a:tailEnd/>
          </a:ln>
        </p:spPr>
        <p:txBody>
          <a:bodyPr anchor="ctr">
            <a:spAutoFit/>
          </a:bodyPr>
          <a:lstStyle/>
          <a:p>
            <a:r>
              <a:rPr lang="en-US" sz="2000" b="1">
                <a:solidFill>
                  <a:schemeClr val="bg1"/>
                </a:solidFill>
                <a:latin typeface="Garamond" pitchFamily="18" charset="0"/>
              </a:rPr>
              <a:t>Ethical Dilemma Related to Student Learning and Development</a:t>
            </a:r>
          </a:p>
          <a:p>
            <a:endParaRPr lang="en-US" sz="2000" b="1">
              <a:solidFill>
                <a:schemeClr val="bg1"/>
              </a:solidFill>
              <a:latin typeface="Garamond" pitchFamily="18" charset="0"/>
            </a:endParaRPr>
          </a:p>
          <a:p>
            <a:r>
              <a:rPr lang="en-US" sz="2000">
                <a:solidFill>
                  <a:schemeClr val="bg1"/>
                </a:solidFill>
                <a:latin typeface="Garamond" pitchFamily="18" charset="0"/>
              </a:rPr>
              <a:t>You are a residence hall director in a co-ed hall and are in your fourth year at your college. Your residence hall houses a multicultural living-learning program. In the past few weeks, you have noticed that more doors in the hall have been decorated with signs and pictures that depict anti-American slogans as well as slogans that champion particular ethnic and national groups. Students (including RAs) have customarily expressed themselves through door decoration, but this year, the students seem to be particularly vehement in their views and expression, but in your opinion, not violent or threatening. Yesterday, three White students came to you and indicated that they are offended by some of the pictures and slogans on the doors that the three students think indicate that one race or country is better than another (examples: a “Black Power” poster, or a sign that says, “Americans should stay home and fix their own problems,” or a bumper sticker that says, “Life is better in Spain”). The three White students want you to tell the students to remove the door decorations.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8679"/>
                                        </p:tgtEl>
                                        <p:attrNameLst>
                                          <p:attrName>style.visibility</p:attrName>
                                        </p:attrNameLst>
                                      </p:cBhvr>
                                      <p:to>
                                        <p:strVal val="visible"/>
                                      </p:to>
                                    </p:set>
                                    <p:animEffect transition="in" filter="fade">
                                      <p:cBhvr>
                                        <p:cTn id="7" dur="1000"/>
                                        <p:tgtEl>
                                          <p:spTgt spid="28679"/>
                                        </p:tgtEl>
                                      </p:cBhvr>
                                    </p:animEffect>
                                    <p:anim calcmode="lin" valueType="num">
                                      <p:cBhvr>
                                        <p:cTn id="8" dur="1000" fill="hold"/>
                                        <p:tgtEl>
                                          <p:spTgt spid="28679"/>
                                        </p:tgtEl>
                                        <p:attrNameLst>
                                          <p:attrName>ppt_x</p:attrName>
                                        </p:attrNameLst>
                                      </p:cBhvr>
                                      <p:tavLst>
                                        <p:tav tm="0">
                                          <p:val>
                                            <p:strVal val="#ppt_x"/>
                                          </p:val>
                                        </p:tav>
                                        <p:tav tm="100000">
                                          <p:val>
                                            <p:strVal val="#ppt_x"/>
                                          </p:val>
                                        </p:tav>
                                      </p:tavLst>
                                    </p:anim>
                                    <p:anim calcmode="lin" valueType="num">
                                      <p:cBhvr>
                                        <p:cTn id="9" dur="1000" fill="hold"/>
                                        <p:tgtEl>
                                          <p:spTgt spid="286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295400"/>
            <a:ext cx="9144000" cy="5562600"/>
          </a:xfrm>
          <a:prstGeom prst="rect">
            <a:avLst/>
          </a:prstGeom>
          <a:solidFill>
            <a:srgbClr val="86226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3315" name="Picture 8"/>
          <p:cNvPicPr>
            <a:picLocks noChangeAspect="1" noChangeArrowheads="1"/>
          </p:cNvPicPr>
          <p:nvPr/>
        </p:nvPicPr>
        <p:blipFill>
          <a:blip r:embed="rId3"/>
          <a:srcRect/>
          <a:stretch>
            <a:fillRect/>
          </a:stretch>
        </p:blipFill>
        <p:spPr bwMode="auto">
          <a:xfrm>
            <a:off x="3048000" y="0"/>
            <a:ext cx="6096000" cy="1219200"/>
          </a:xfrm>
          <a:prstGeom prst="rect">
            <a:avLst/>
          </a:prstGeom>
          <a:noFill/>
          <a:ln w="9525">
            <a:noFill/>
            <a:miter lim="800000"/>
            <a:headEnd/>
            <a:tailEnd/>
          </a:ln>
        </p:spPr>
      </p:pic>
      <p:pic>
        <p:nvPicPr>
          <p:cNvPr id="13316" name="Picture 9"/>
          <p:cNvPicPr>
            <a:picLocks noChangeAspect="1" noChangeArrowheads="1"/>
          </p:cNvPicPr>
          <p:nvPr/>
        </p:nvPicPr>
        <p:blipFill>
          <a:blip r:embed="rId4"/>
          <a:srcRect l="76250"/>
          <a:stretch>
            <a:fillRect/>
          </a:stretch>
        </p:blipFill>
        <p:spPr bwMode="auto">
          <a:xfrm>
            <a:off x="0" y="0"/>
            <a:ext cx="1524000" cy="1219200"/>
          </a:xfrm>
          <a:prstGeom prst="rect">
            <a:avLst/>
          </a:prstGeom>
          <a:noFill/>
          <a:ln w="9525">
            <a:noFill/>
            <a:miter lim="800000"/>
            <a:headEnd/>
            <a:tailEnd/>
          </a:ln>
        </p:spPr>
      </p:pic>
      <p:pic>
        <p:nvPicPr>
          <p:cNvPr id="13317" name="Picture 10" descr="2007-0362-7250.JPG"/>
          <p:cNvPicPr>
            <a:picLocks noChangeAspect="1"/>
          </p:cNvPicPr>
          <p:nvPr/>
        </p:nvPicPr>
        <p:blipFill>
          <a:blip r:embed="rId5"/>
          <a:srcRect l="35001" t="6390" r="30000" b="53008"/>
          <a:stretch>
            <a:fillRect/>
          </a:stretch>
        </p:blipFill>
        <p:spPr bwMode="auto">
          <a:xfrm>
            <a:off x="1524000" y="0"/>
            <a:ext cx="1581150" cy="1219200"/>
          </a:xfrm>
          <a:prstGeom prst="rect">
            <a:avLst/>
          </a:prstGeom>
          <a:noFill/>
          <a:ln w="9525">
            <a:noFill/>
            <a:miter lim="800000"/>
            <a:headEnd/>
            <a:tailEnd/>
          </a:ln>
        </p:spPr>
      </p:pic>
      <p:sp>
        <p:nvSpPr>
          <p:cNvPr id="35847" name="Rectangle 7"/>
          <p:cNvSpPr>
            <a:spLocks noChangeArrowheads="1"/>
          </p:cNvSpPr>
          <p:nvPr/>
        </p:nvSpPr>
        <p:spPr bwMode="auto">
          <a:xfrm>
            <a:off x="304800" y="1447800"/>
            <a:ext cx="8382000" cy="3140075"/>
          </a:xfrm>
          <a:prstGeom prst="rect">
            <a:avLst/>
          </a:prstGeom>
          <a:noFill/>
          <a:ln w="9525">
            <a:noFill/>
            <a:miter lim="800000"/>
            <a:headEnd/>
            <a:tailEnd/>
          </a:ln>
        </p:spPr>
        <p:txBody>
          <a:bodyPr>
            <a:spAutoFit/>
          </a:bodyPr>
          <a:lstStyle/>
          <a:p>
            <a:pPr marL="342900" indent="-342900"/>
            <a:r>
              <a:rPr lang="en-US" sz="2000" b="1">
                <a:solidFill>
                  <a:schemeClr val="bg1"/>
                </a:solidFill>
                <a:latin typeface="Garamond" pitchFamily="18" charset="0"/>
              </a:rPr>
              <a:t>Ethical Dilemma Follow-up Questions</a:t>
            </a:r>
          </a:p>
          <a:p>
            <a:pPr marL="342900" indent="-342900"/>
            <a:endParaRPr lang="en-US" sz="2000">
              <a:solidFill>
                <a:schemeClr val="bg1"/>
              </a:solidFill>
              <a:latin typeface="Garamond" pitchFamily="18" charset="0"/>
            </a:endParaRPr>
          </a:p>
          <a:p>
            <a:pPr marL="342900" indent="-342900">
              <a:buFontTx/>
              <a:buAutoNum type="arabicPeriod"/>
            </a:pPr>
            <a:r>
              <a:rPr lang="en-US" sz="2000">
                <a:solidFill>
                  <a:schemeClr val="bg1"/>
                </a:solidFill>
                <a:latin typeface="Garamond" pitchFamily="18" charset="0"/>
              </a:rPr>
              <a:t>What do you do in this situation?</a:t>
            </a:r>
          </a:p>
          <a:p>
            <a:pPr marL="342900" indent="-342900">
              <a:buFontTx/>
              <a:buAutoNum type="arabicPeriod"/>
            </a:pPr>
            <a:r>
              <a:rPr lang="en-US" sz="2000">
                <a:solidFill>
                  <a:schemeClr val="bg1"/>
                </a:solidFill>
                <a:latin typeface="Garamond" pitchFamily="18" charset="0"/>
              </a:rPr>
              <a:t>What, if anything, could/should you have done before these students came to your office?</a:t>
            </a:r>
          </a:p>
          <a:p>
            <a:pPr marL="342900" indent="-342900">
              <a:buFontTx/>
              <a:buAutoNum type="arabicPeriod"/>
            </a:pPr>
            <a:r>
              <a:rPr lang="en-US" sz="2000">
                <a:solidFill>
                  <a:schemeClr val="bg1"/>
                </a:solidFill>
                <a:latin typeface="Garamond" pitchFamily="18" charset="0"/>
              </a:rPr>
              <a:t>How can you use this situation to encourage student development and learning?</a:t>
            </a:r>
          </a:p>
          <a:p>
            <a:pPr marL="342900" indent="-342900">
              <a:buFontTx/>
              <a:buAutoNum type="arabicPeriod"/>
            </a:pPr>
            <a:r>
              <a:rPr lang="en-US" sz="2000">
                <a:solidFill>
                  <a:schemeClr val="bg1"/>
                </a:solidFill>
                <a:latin typeface="Garamond" pitchFamily="18" charset="0"/>
              </a:rPr>
              <a:t>Why is this example an ethical dilemma?</a:t>
            </a:r>
          </a:p>
          <a:p>
            <a:pPr marL="342900" indent="-342900">
              <a:buFontTx/>
              <a:buAutoNum type="arabicPeriod"/>
            </a:pPr>
            <a:r>
              <a:rPr lang="en-US" sz="2000">
                <a:solidFill>
                  <a:schemeClr val="bg1"/>
                </a:solidFill>
                <a:latin typeface="Garamond" pitchFamily="18" charset="0"/>
              </a:rPr>
              <a:t>Whose needs or feelings do you consider most closely? Is this even an appropriate question?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5847">
                                            <p:txEl>
                                              <p:pRg st="2" end="2"/>
                                            </p:txEl>
                                          </p:spTgt>
                                        </p:tgtEl>
                                        <p:attrNameLst>
                                          <p:attrName>style.visibility</p:attrName>
                                        </p:attrNameLst>
                                      </p:cBhvr>
                                      <p:to>
                                        <p:strVal val="visible"/>
                                      </p:to>
                                    </p:set>
                                    <p:animEffect transition="in" filter="fade">
                                      <p:cBhvr>
                                        <p:cTn id="7" dur="2000"/>
                                        <p:tgtEl>
                                          <p:spTgt spid="35847">
                                            <p:txEl>
                                              <p:pRg st="2" end="2"/>
                                            </p:txEl>
                                          </p:spTgt>
                                        </p:tgtEl>
                                      </p:cBhvr>
                                    </p:animEffect>
                                    <p:anim calcmode="lin" valueType="num">
                                      <p:cBhvr>
                                        <p:cTn id="8" dur="2000" fill="hold"/>
                                        <p:tgtEl>
                                          <p:spTgt spid="35847">
                                            <p:txEl>
                                              <p:pRg st="2" end="2"/>
                                            </p:txEl>
                                          </p:spTgt>
                                        </p:tgtEl>
                                        <p:attrNameLst>
                                          <p:attrName>ppt_x</p:attrName>
                                        </p:attrNameLst>
                                      </p:cBhvr>
                                      <p:tavLst>
                                        <p:tav tm="0">
                                          <p:val>
                                            <p:strVal val="#ppt_x"/>
                                          </p:val>
                                        </p:tav>
                                        <p:tav tm="100000">
                                          <p:val>
                                            <p:strVal val="#ppt_x"/>
                                          </p:val>
                                        </p:tav>
                                      </p:tavLst>
                                    </p:anim>
                                    <p:anim calcmode="lin" valueType="num">
                                      <p:cBhvr>
                                        <p:cTn id="9" dur="2000" fill="hold"/>
                                        <p:tgtEl>
                                          <p:spTgt spid="35847">
                                            <p:txEl>
                                              <p:pRg st="2" end="2"/>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35847">
                                            <p:txEl>
                                              <p:pRg st="3" end="3"/>
                                            </p:txEl>
                                          </p:spTgt>
                                        </p:tgtEl>
                                        <p:attrNameLst>
                                          <p:attrName>style.visibility</p:attrName>
                                        </p:attrNameLst>
                                      </p:cBhvr>
                                      <p:to>
                                        <p:strVal val="visible"/>
                                      </p:to>
                                    </p:set>
                                    <p:animEffect transition="in" filter="fade">
                                      <p:cBhvr>
                                        <p:cTn id="13" dur="2000"/>
                                        <p:tgtEl>
                                          <p:spTgt spid="35847">
                                            <p:txEl>
                                              <p:pRg st="3" end="3"/>
                                            </p:txEl>
                                          </p:spTgt>
                                        </p:tgtEl>
                                      </p:cBhvr>
                                    </p:animEffect>
                                    <p:anim calcmode="lin" valueType="num">
                                      <p:cBhvr>
                                        <p:cTn id="14" dur="2000" fill="hold"/>
                                        <p:tgtEl>
                                          <p:spTgt spid="35847">
                                            <p:txEl>
                                              <p:pRg st="3" end="3"/>
                                            </p:txEl>
                                          </p:spTgt>
                                        </p:tgtEl>
                                        <p:attrNameLst>
                                          <p:attrName>ppt_x</p:attrName>
                                        </p:attrNameLst>
                                      </p:cBhvr>
                                      <p:tavLst>
                                        <p:tav tm="0">
                                          <p:val>
                                            <p:strVal val="#ppt_x"/>
                                          </p:val>
                                        </p:tav>
                                        <p:tav tm="100000">
                                          <p:val>
                                            <p:strVal val="#ppt_x"/>
                                          </p:val>
                                        </p:tav>
                                      </p:tavLst>
                                    </p:anim>
                                    <p:anim calcmode="lin" valueType="num">
                                      <p:cBhvr>
                                        <p:cTn id="15" dur="2000" fill="hold"/>
                                        <p:tgtEl>
                                          <p:spTgt spid="35847">
                                            <p:txEl>
                                              <p:pRg st="3" end="3"/>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grpId="0" nodeType="afterEffect">
                                  <p:stCondLst>
                                    <p:cond delay="0"/>
                                  </p:stCondLst>
                                  <p:childTnLst>
                                    <p:set>
                                      <p:cBhvr>
                                        <p:cTn id="18" dur="1" fill="hold">
                                          <p:stCondLst>
                                            <p:cond delay="0"/>
                                          </p:stCondLst>
                                        </p:cTn>
                                        <p:tgtEl>
                                          <p:spTgt spid="35847">
                                            <p:txEl>
                                              <p:pRg st="4" end="4"/>
                                            </p:txEl>
                                          </p:spTgt>
                                        </p:tgtEl>
                                        <p:attrNameLst>
                                          <p:attrName>style.visibility</p:attrName>
                                        </p:attrNameLst>
                                      </p:cBhvr>
                                      <p:to>
                                        <p:strVal val="visible"/>
                                      </p:to>
                                    </p:set>
                                    <p:animEffect transition="in" filter="fade">
                                      <p:cBhvr>
                                        <p:cTn id="19" dur="2000"/>
                                        <p:tgtEl>
                                          <p:spTgt spid="35847">
                                            <p:txEl>
                                              <p:pRg st="4" end="4"/>
                                            </p:txEl>
                                          </p:spTgt>
                                        </p:tgtEl>
                                      </p:cBhvr>
                                    </p:animEffect>
                                    <p:anim calcmode="lin" valueType="num">
                                      <p:cBhvr>
                                        <p:cTn id="20" dur="2000" fill="hold"/>
                                        <p:tgtEl>
                                          <p:spTgt spid="35847">
                                            <p:txEl>
                                              <p:pRg st="4" end="4"/>
                                            </p:txEl>
                                          </p:spTgt>
                                        </p:tgtEl>
                                        <p:attrNameLst>
                                          <p:attrName>ppt_x</p:attrName>
                                        </p:attrNameLst>
                                      </p:cBhvr>
                                      <p:tavLst>
                                        <p:tav tm="0">
                                          <p:val>
                                            <p:strVal val="#ppt_x"/>
                                          </p:val>
                                        </p:tav>
                                        <p:tav tm="100000">
                                          <p:val>
                                            <p:strVal val="#ppt_x"/>
                                          </p:val>
                                        </p:tav>
                                      </p:tavLst>
                                    </p:anim>
                                    <p:anim calcmode="lin" valueType="num">
                                      <p:cBhvr>
                                        <p:cTn id="21" dur="2000" fill="hold"/>
                                        <p:tgtEl>
                                          <p:spTgt spid="35847">
                                            <p:txEl>
                                              <p:pRg st="4" end="4"/>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grpId="0" nodeType="afterEffect">
                                  <p:stCondLst>
                                    <p:cond delay="0"/>
                                  </p:stCondLst>
                                  <p:childTnLst>
                                    <p:set>
                                      <p:cBhvr>
                                        <p:cTn id="24" dur="1" fill="hold">
                                          <p:stCondLst>
                                            <p:cond delay="0"/>
                                          </p:stCondLst>
                                        </p:cTn>
                                        <p:tgtEl>
                                          <p:spTgt spid="35847">
                                            <p:txEl>
                                              <p:pRg st="5" end="5"/>
                                            </p:txEl>
                                          </p:spTgt>
                                        </p:tgtEl>
                                        <p:attrNameLst>
                                          <p:attrName>style.visibility</p:attrName>
                                        </p:attrNameLst>
                                      </p:cBhvr>
                                      <p:to>
                                        <p:strVal val="visible"/>
                                      </p:to>
                                    </p:set>
                                    <p:animEffect transition="in" filter="fade">
                                      <p:cBhvr>
                                        <p:cTn id="25" dur="2000"/>
                                        <p:tgtEl>
                                          <p:spTgt spid="35847">
                                            <p:txEl>
                                              <p:pRg st="5" end="5"/>
                                            </p:txEl>
                                          </p:spTgt>
                                        </p:tgtEl>
                                      </p:cBhvr>
                                    </p:animEffect>
                                    <p:anim calcmode="lin" valueType="num">
                                      <p:cBhvr>
                                        <p:cTn id="26" dur="2000" fill="hold"/>
                                        <p:tgtEl>
                                          <p:spTgt spid="35847">
                                            <p:txEl>
                                              <p:pRg st="5" end="5"/>
                                            </p:txEl>
                                          </p:spTgt>
                                        </p:tgtEl>
                                        <p:attrNameLst>
                                          <p:attrName>ppt_x</p:attrName>
                                        </p:attrNameLst>
                                      </p:cBhvr>
                                      <p:tavLst>
                                        <p:tav tm="0">
                                          <p:val>
                                            <p:strVal val="#ppt_x"/>
                                          </p:val>
                                        </p:tav>
                                        <p:tav tm="100000">
                                          <p:val>
                                            <p:strVal val="#ppt_x"/>
                                          </p:val>
                                        </p:tav>
                                      </p:tavLst>
                                    </p:anim>
                                    <p:anim calcmode="lin" valueType="num">
                                      <p:cBhvr>
                                        <p:cTn id="27" dur="2000" fill="hold"/>
                                        <p:tgtEl>
                                          <p:spTgt spid="35847">
                                            <p:txEl>
                                              <p:pRg st="5" end="5"/>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grpId="0" nodeType="afterEffect">
                                  <p:stCondLst>
                                    <p:cond delay="0"/>
                                  </p:stCondLst>
                                  <p:childTnLst>
                                    <p:set>
                                      <p:cBhvr>
                                        <p:cTn id="30" dur="1" fill="hold">
                                          <p:stCondLst>
                                            <p:cond delay="0"/>
                                          </p:stCondLst>
                                        </p:cTn>
                                        <p:tgtEl>
                                          <p:spTgt spid="35847">
                                            <p:txEl>
                                              <p:pRg st="6" end="6"/>
                                            </p:txEl>
                                          </p:spTgt>
                                        </p:tgtEl>
                                        <p:attrNameLst>
                                          <p:attrName>style.visibility</p:attrName>
                                        </p:attrNameLst>
                                      </p:cBhvr>
                                      <p:to>
                                        <p:strVal val="visible"/>
                                      </p:to>
                                    </p:set>
                                    <p:animEffect transition="in" filter="fade">
                                      <p:cBhvr>
                                        <p:cTn id="31" dur="2000"/>
                                        <p:tgtEl>
                                          <p:spTgt spid="35847">
                                            <p:txEl>
                                              <p:pRg st="6" end="6"/>
                                            </p:txEl>
                                          </p:spTgt>
                                        </p:tgtEl>
                                      </p:cBhvr>
                                    </p:animEffect>
                                    <p:anim calcmode="lin" valueType="num">
                                      <p:cBhvr>
                                        <p:cTn id="32" dur="2000" fill="hold"/>
                                        <p:tgtEl>
                                          <p:spTgt spid="35847">
                                            <p:txEl>
                                              <p:pRg st="6" end="6"/>
                                            </p:txEl>
                                          </p:spTgt>
                                        </p:tgtEl>
                                        <p:attrNameLst>
                                          <p:attrName>ppt_x</p:attrName>
                                        </p:attrNameLst>
                                      </p:cBhvr>
                                      <p:tavLst>
                                        <p:tav tm="0">
                                          <p:val>
                                            <p:strVal val="#ppt_x"/>
                                          </p:val>
                                        </p:tav>
                                        <p:tav tm="100000">
                                          <p:val>
                                            <p:strVal val="#ppt_x"/>
                                          </p:val>
                                        </p:tav>
                                      </p:tavLst>
                                    </p:anim>
                                    <p:anim calcmode="lin" valueType="num">
                                      <p:cBhvr>
                                        <p:cTn id="33" dur="2000" fill="hold"/>
                                        <p:tgtEl>
                                          <p:spTgt spid="3584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7"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295400"/>
            <a:ext cx="9144000" cy="5562600"/>
          </a:xfrm>
          <a:prstGeom prst="rect">
            <a:avLst/>
          </a:prstGeom>
          <a:solidFill>
            <a:srgbClr val="86226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4339" name="Picture 8"/>
          <p:cNvPicPr>
            <a:picLocks noChangeAspect="1" noChangeArrowheads="1"/>
          </p:cNvPicPr>
          <p:nvPr/>
        </p:nvPicPr>
        <p:blipFill>
          <a:blip r:embed="rId3"/>
          <a:srcRect/>
          <a:stretch>
            <a:fillRect/>
          </a:stretch>
        </p:blipFill>
        <p:spPr bwMode="auto">
          <a:xfrm>
            <a:off x="3048000" y="0"/>
            <a:ext cx="6096000" cy="1219200"/>
          </a:xfrm>
          <a:prstGeom prst="rect">
            <a:avLst/>
          </a:prstGeom>
          <a:noFill/>
          <a:ln w="9525">
            <a:noFill/>
            <a:miter lim="800000"/>
            <a:headEnd/>
            <a:tailEnd/>
          </a:ln>
        </p:spPr>
      </p:pic>
      <p:pic>
        <p:nvPicPr>
          <p:cNvPr id="14340" name="Picture 9"/>
          <p:cNvPicPr>
            <a:picLocks noChangeAspect="1" noChangeArrowheads="1"/>
          </p:cNvPicPr>
          <p:nvPr/>
        </p:nvPicPr>
        <p:blipFill>
          <a:blip r:embed="rId4"/>
          <a:srcRect l="76250"/>
          <a:stretch>
            <a:fillRect/>
          </a:stretch>
        </p:blipFill>
        <p:spPr bwMode="auto">
          <a:xfrm>
            <a:off x="0" y="0"/>
            <a:ext cx="1524000" cy="1219200"/>
          </a:xfrm>
          <a:prstGeom prst="rect">
            <a:avLst/>
          </a:prstGeom>
          <a:noFill/>
          <a:ln w="9525">
            <a:noFill/>
            <a:miter lim="800000"/>
            <a:headEnd/>
            <a:tailEnd/>
          </a:ln>
        </p:spPr>
      </p:pic>
      <p:pic>
        <p:nvPicPr>
          <p:cNvPr id="14341" name="Picture 10" descr="2007-0362-7250.JPG"/>
          <p:cNvPicPr>
            <a:picLocks noChangeAspect="1"/>
          </p:cNvPicPr>
          <p:nvPr/>
        </p:nvPicPr>
        <p:blipFill>
          <a:blip r:embed="rId5"/>
          <a:srcRect l="35001" t="6390" r="30000" b="53008"/>
          <a:stretch>
            <a:fillRect/>
          </a:stretch>
        </p:blipFill>
        <p:spPr bwMode="auto">
          <a:xfrm>
            <a:off x="1524000" y="0"/>
            <a:ext cx="1581150" cy="1219200"/>
          </a:xfrm>
          <a:prstGeom prst="rect">
            <a:avLst/>
          </a:prstGeom>
          <a:noFill/>
          <a:ln w="9525">
            <a:noFill/>
            <a:miter lim="800000"/>
            <a:headEnd/>
            <a:tailEnd/>
          </a:ln>
        </p:spPr>
      </p:pic>
      <p:sp>
        <p:nvSpPr>
          <p:cNvPr id="36871" name="Rectangle 7"/>
          <p:cNvSpPr>
            <a:spLocks noChangeArrowheads="1"/>
          </p:cNvSpPr>
          <p:nvPr/>
        </p:nvSpPr>
        <p:spPr bwMode="auto">
          <a:xfrm>
            <a:off x="228600" y="1327150"/>
            <a:ext cx="8686800" cy="5308600"/>
          </a:xfrm>
          <a:prstGeom prst="rect">
            <a:avLst/>
          </a:prstGeom>
          <a:noFill/>
          <a:ln w="9525">
            <a:noFill/>
            <a:miter lim="800000"/>
            <a:headEnd/>
            <a:tailEnd/>
          </a:ln>
        </p:spPr>
        <p:txBody>
          <a:bodyPr tIns="0" bIns="0" anchor="ctr">
            <a:spAutoFit/>
          </a:bodyPr>
          <a:lstStyle/>
          <a:p>
            <a:pPr marL="342900" indent="-342900"/>
            <a:r>
              <a:rPr lang="en-US" sz="2000" b="1">
                <a:solidFill>
                  <a:schemeClr val="bg1"/>
                </a:solidFill>
                <a:latin typeface="Garamond" pitchFamily="18" charset="0"/>
              </a:rPr>
              <a:t>Discussion Questions for Ethical Standard #2: </a:t>
            </a:r>
          </a:p>
          <a:p>
            <a:pPr marL="342900" indent="-342900"/>
            <a:r>
              <a:rPr lang="en-US" sz="2000" b="1">
                <a:solidFill>
                  <a:schemeClr val="bg1"/>
                </a:solidFill>
                <a:latin typeface="Garamond" pitchFamily="18" charset="0"/>
              </a:rPr>
              <a:t>Student Learning and Development</a:t>
            </a:r>
          </a:p>
          <a:p>
            <a:pPr marL="342900" indent="-342900"/>
            <a:endParaRPr lang="en-US" sz="2000" b="1">
              <a:solidFill>
                <a:schemeClr val="bg1"/>
              </a:solidFill>
              <a:latin typeface="Garamond" pitchFamily="18" charset="0"/>
            </a:endParaRPr>
          </a:p>
          <a:p>
            <a:pPr marL="342900" indent="-342900">
              <a:buFontTx/>
              <a:buAutoNum type="arabicPeriod"/>
            </a:pPr>
            <a:r>
              <a:rPr lang="en-US">
                <a:solidFill>
                  <a:schemeClr val="bg1"/>
                </a:solidFill>
                <a:latin typeface="Garamond" pitchFamily="18" charset="0"/>
              </a:rPr>
              <a:t>What is an “appropriate” relationship to have with undergraduate or graduate students whom you supervise or advise? How about those whom you do not supervise or advise?</a:t>
            </a:r>
          </a:p>
          <a:p>
            <a:pPr marL="342900" indent="-342900">
              <a:buFontTx/>
              <a:buAutoNum type="arabicPeriod"/>
            </a:pPr>
            <a:r>
              <a:rPr lang="en-US">
                <a:solidFill>
                  <a:schemeClr val="bg1"/>
                </a:solidFill>
                <a:latin typeface="Garamond" pitchFamily="18" charset="0"/>
              </a:rPr>
              <a:t>What do you do if you are serving several students with competing needs? (what if money, time, or other resources are tight?)</a:t>
            </a:r>
          </a:p>
          <a:p>
            <a:pPr marL="342900" indent="-342900">
              <a:buFontTx/>
              <a:buAutoNum type="arabicPeriod"/>
            </a:pPr>
            <a:r>
              <a:rPr lang="en-US">
                <a:solidFill>
                  <a:schemeClr val="bg1"/>
                </a:solidFill>
                <a:latin typeface="Garamond" pitchFamily="18" charset="0"/>
              </a:rPr>
              <a:t>How can you create one program that will serve students at differing developmental levels but still respect all at their particular levels?</a:t>
            </a:r>
          </a:p>
          <a:p>
            <a:pPr marL="342900" indent="-342900">
              <a:buFontTx/>
              <a:buAutoNum type="arabicPeriod"/>
            </a:pPr>
            <a:r>
              <a:rPr lang="en-US">
                <a:solidFill>
                  <a:schemeClr val="bg1"/>
                </a:solidFill>
                <a:latin typeface="Garamond" pitchFamily="18" charset="0"/>
              </a:rPr>
              <a:t>When should you allow your personal viewpoint to guide your interactions with students?</a:t>
            </a:r>
          </a:p>
          <a:p>
            <a:pPr marL="342900" indent="-342900">
              <a:buFontTx/>
              <a:buAutoNum type="arabicPeriod"/>
            </a:pPr>
            <a:r>
              <a:rPr lang="en-US">
                <a:solidFill>
                  <a:schemeClr val="bg1"/>
                </a:solidFill>
                <a:latin typeface="Garamond" pitchFamily="18" charset="0"/>
              </a:rPr>
              <a:t>What is multicultural competence, and how do you achieve it? How do you help your students achieve it?</a:t>
            </a:r>
          </a:p>
          <a:p>
            <a:pPr marL="342900" indent="-342900">
              <a:buFontTx/>
              <a:buAutoNum type="arabicPeriod"/>
            </a:pPr>
            <a:r>
              <a:rPr lang="en-US">
                <a:solidFill>
                  <a:schemeClr val="bg1"/>
                </a:solidFill>
                <a:latin typeface="Garamond" pitchFamily="18" charset="0"/>
              </a:rPr>
              <a:t>What types of conversations should you have with students prior to their participation in a purposeful intervention to aid development in some manner?</a:t>
            </a:r>
          </a:p>
          <a:p>
            <a:pPr marL="342900" indent="-342900">
              <a:buFontTx/>
              <a:buAutoNum type="arabicPeriod"/>
            </a:pPr>
            <a:r>
              <a:rPr lang="en-US">
                <a:solidFill>
                  <a:schemeClr val="bg1"/>
                </a:solidFill>
                <a:latin typeface="Garamond" pitchFamily="18" charset="0"/>
              </a:rPr>
              <a:t>Who should determine what is “offensive” and how should this be done?</a:t>
            </a:r>
          </a:p>
          <a:p>
            <a:pPr marL="342900" indent="-342900">
              <a:buFontTx/>
              <a:buAutoNum type="arabicPeriod"/>
            </a:pPr>
            <a:r>
              <a:rPr lang="en-US">
                <a:solidFill>
                  <a:schemeClr val="bg1"/>
                </a:solidFill>
                <a:latin typeface="Garamond" pitchFamily="18" charset="0"/>
              </a:rPr>
              <a:t>How do/can you use theory to guide your practice?</a:t>
            </a:r>
          </a:p>
          <a:p>
            <a:pPr marL="342900" indent="-342900">
              <a:buFontTx/>
              <a:buAutoNum type="arabicPeriod"/>
            </a:pPr>
            <a:r>
              <a:rPr lang="en-US">
                <a:solidFill>
                  <a:schemeClr val="bg1"/>
                </a:solidFill>
                <a:latin typeface="Garamond" pitchFamily="18" charset="0"/>
              </a:rPr>
              <a:t>What are the steps to conducting ethical assessments and research on your campus?</a:t>
            </a:r>
          </a:p>
          <a:p>
            <a:pPr marL="342900" indent="-342900">
              <a:buFontTx/>
              <a:buAutoNum type="arabicPeriod"/>
            </a:pPr>
            <a:r>
              <a:rPr lang="en-US">
                <a:solidFill>
                  <a:schemeClr val="bg1"/>
                </a:solidFill>
                <a:latin typeface="Garamond" pitchFamily="18" charset="0"/>
              </a:rPr>
              <a:t>What are the appropriate uses of existing and original research and literature?</a:t>
            </a:r>
          </a:p>
          <a:p>
            <a:pPr marL="342900" indent="-342900" eaLnBrk="0" hangingPunct="0"/>
            <a:endParaRPr lang="en-US">
              <a:solidFill>
                <a:schemeClr val="bg1"/>
              </a:solidFill>
              <a:latin typeface="Garamond"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6871">
                                            <p:txEl>
                                              <p:pRg st="4" end="4"/>
                                            </p:txEl>
                                          </p:spTgt>
                                        </p:tgtEl>
                                        <p:attrNameLst>
                                          <p:attrName>style.visibility</p:attrName>
                                        </p:attrNameLst>
                                      </p:cBhvr>
                                      <p:to>
                                        <p:strVal val="visible"/>
                                      </p:to>
                                    </p:set>
                                    <p:animEffect transition="in" filter="fade">
                                      <p:cBhvr>
                                        <p:cTn id="7" dur="2000"/>
                                        <p:tgtEl>
                                          <p:spTgt spid="36871">
                                            <p:txEl>
                                              <p:pRg st="4" end="4"/>
                                            </p:txEl>
                                          </p:spTgt>
                                        </p:tgtEl>
                                      </p:cBhvr>
                                    </p:animEffect>
                                    <p:anim calcmode="lin" valueType="num">
                                      <p:cBhvr>
                                        <p:cTn id="8" dur="2000" fill="hold"/>
                                        <p:tgtEl>
                                          <p:spTgt spid="36871">
                                            <p:txEl>
                                              <p:pRg st="4" end="4"/>
                                            </p:txEl>
                                          </p:spTgt>
                                        </p:tgtEl>
                                        <p:attrNameLst>
                                          <p:attrName>ppt_x</p:attrName>
                                        </p:attrNameLst>
                                      </p:cBhvr>
                                      <p:tavLst>
                                        <p:tav tm="0">
                                          <p:val>
                                            <p:strVal val="#ppt_x"/>
                                          </p:val>
                                        </p:tav>
                                        <p:tav tm="100000">
                                          <p:val>
                                            <p:strVal val="#ppt_x"/>
                                          </p:val>
                                        </p:tav>
                                      </p:tavLst>
                                    </p:anim>
                                    <p:anim calcmode="lin" valueType="num">
                                      <p:cBhvr>
                                        <p:cTn id="9" dur="2000" fill="hold"/>
                                        <p:tgtEl>
                                          <p:spTgt spid="36871">
                                            <p:txEl>
                                              <p:pRg st="4" end="4"/>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36871">
                                            <p:txEl>
                                              <p:pRg st="5" end="5"/>
                                            </p:txEl>
                                          </p:spTgt>
                                        </p:tgtEl>
                                        <p:attrNameLst>
                                          <p:attrName>style.visibility</p:attrName>
                                        </p:attrNameLst>
                                      </p:cBhvr>
                                      <p:to>
                                        <p:strVal val="visible"/>
                                      </p:to>
                                    </p:set>
                                    <p:animEffect transition="in" filter="fade">
                                      <p:cBhvr>
                                        <p:cTn id="13" dur="2000"/>
                                        <p:tgtEl>
                                          <p:spTgt spid="36871">
                                            <p:txEl>
                                              <p:pRg st="5" end="5"/>
                                            </p:txEl>
                                          </p:spTgt>
                                        </p:tgtEl>
                                      </p:cBhvr>
                                    </p:animEffect>
                                    <p:anim calcmode="lin" valueType="num">
                                      <p:cBhvr>
                                        <p:cTn id="14" dur="2000" fill="hold"/>
                                        <p:tgtEl>
                                          <p:spTgt spid="36871">
                                            <p:txEl>
                                              <p:pRg st="5" end="5"/>
                                            </p:txEl>
                                          </p:spTgt>
                                        </p:tgtEl>
                                        <p:attrNameLst>
                                          <p:attrName>ppt_x</p:attrName>
                                        </p:attrNameLst>
                                      </p:cBhvr>
                                      <p:tavLst>
                                        <p:tav tm="0">
                                          <p:val>
                                            <p:strVal val="#ppt_x"/>
                                          </p:val>
                                        </p:tav>
                                        <p:tav tm="100000">
                                          <p:val>
                                            <p:strVal val="#ppt_x"/>
                                          </p:val>
                                        </p:tav>
                                      </p:tavLst>
                                    </p:anim>
                                    <p:anim calcmode="lin" valueType="num">
                                      <p:cBhvr>
                                        <p:cTn id="15" dur="2000" fill="hold"/>
                                        <p:tgtEl>
                                          <p:spTgt spid="36871">
                                            <p:txEl>
                                              <p:pRg st="5" end="5"/>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grpId="0" nodeType="afterEffect">
                                  <p:stCondLst>
                                    <p:cond delay="0"/>
                                  </p:stCondLst>
                                  <p:childTnLst>
                                    <p:set>
                                      <p:cBhvr>
                                        <p:cTn id="18" dur="1" fill="hold">
                                          <p:stCondLst>
                                            <p:cond delay="0"/>
                                          </p:stCondLst>
                                        </p:cTn>
                                        <p:tgtEl>
                                          <p:spTgt spid="36871">
                                            <p:txEl>
                                              <p:pRg st="6" end="6"/>
                                            </p:txEl>
                                          </p:spTgt>
                                        </p:tgtEl>
                                        <p:attrNameLst>
                                          <p:attrName>style.visibility</p:attrName>
                                        </p:attrNameLst>
                                      </p:cBhvr>
                                      <p:to>
                                        <p:strVal val="visible"/>
                                      </p:to>
                                    </p:set>
                                    <p:animEffect transition="in" filter="fade">
                                      <p:cBhvr>
                                        <p:cTn id="19" dur="2000"/>
                                        <p:tgtEl>
                                          <p:spTgt spid="36871">
                                            <p:txEl>
                                              <p:pRg st="6" end="6"/>
                                            </p:txEl>
                                          </p:spTgt>
                                        </p:tgtEl>
                                      </p:cBhvr>
                                    </p:animEffect>
                                    <p:anim calcmode="lin" valueType="num">
                                      <p:cBhvr>
                                        <p:cTn id="20" dur="2000" fill="hold"/>
                                        <p:tgtEl>
                                          <p:spTgt spid="36871">
                                            <p:txEl>
                                              <p:pRg st="6" end="6"/>
                                            </p:txEl>
                                          </p:spTgt>
                                        </p:tgtEl>
                                        <p:attrNameLst>
                                          <p:attrName>ppt_x</p:attrName>
                                        </p:attrNameLst>
                                      </p:cBhvr>
                                      <p:tavLst>
                                        <p:tav tm="0">
                                          <p:val>
                                            <p:strVal val="#ppt_x"/>
                                          </p:val>
                                        </p:tav>
                                        <p:tav tm="100000">
                                          <p:val>
                                            <p:strVal val="#ppt_x"/>
                                          </p:val>
                                        </p:tav>
                                      </p:tavLst>
                                    </p:anim>
                                    <p:anim calcmode="lin" valueType="num">
                                      <p:cBhvr>
                                        <p:cTn id="21" dur="2000" fill="hold"/>
                                        <p:tgtEl>
                                          <p:spTgt spid="36871">
                                            <p:txEl>
                                              <p:pRg st="6" end="6"/>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grpId="0" nodeType="afterEffect">
                                  <p:stCondLst>
                                    <p:cond delay="0"/>
                                  </p:stCondLst>
                                  <p:childTnLst>
                                    <p:set>
                                      <p:cBhvr>
                                        <p:cTn id="24" dur="1" fill="hold">
                                          <p:stCondLst>
                                            <p:cond delay="0"/>
                                          </p:stCondLst>
                                        </p:cTn>
                                        <p:tgtEl>
                                          <p:spTgt spid="36871">
                                            <p:txEl>
                                              <p:pRg st="7" end="7"/>
                                            </p:txEl>
                                          </p:spTgt>
                                        </p:tgtEl>
                                        <p:attrNameLst>
                                          <p:attrName>style.visibility</p:attrName>
                                        </p:attrNameLst>
                                      </p:cBhvr>
                                      <p:to>
                                        <p:strVal val="visible"/>
                                      </p:to>
                                    </p:set>
                                    <p:animEffect transition="in" filter="fade">
                                      <p:cBhvr>
                                        <p:cTn id="25" dur="2000"/>
                                        <p:tgtEl>
                                          <p:spTgt spid="36871">
                                            <p:txEl>
                                              <p:pRg st="7" end="7"/>
                                            </p:txEl>
                                          </p:spTgt>
                                        </p:tgtEl>
                                      </p:cBhvr>
                                    </p:animEffect>
                                    <p:anim calcmode="lin" valueType="num">
                                      <p:cBhvr>
                                        <p:cTn id="26" dur="2000" fill="hold"/>
                                        <p:tgtEl>
                                          <p:spTgt spid="36871">
                                            <p:txEl>
                                              <p:pRg st="7" end="7"/>
                                            </p:txEl>
                                          </p:spTgt>
                                        </p:tgtEl>
                                        <p:attrNameLst>
                                          <p:attrName>ppt_x</p:attrName>
                                        </p:attrNameLst>
                                      </p:cBhvr>
                                      <p:tavLst>
                                        <p:tav tm="0">
                                          <p:val>
                                            <p:strVal val="#ppt_x"/>
                                          </p:val>
                                        </p:tav>
                                        <p:tav tm="100000">
                                          <p:val>
                                            <p:strVal val="#ppt_x"/>
                                          </p:val>
                                        </p:tav>
                                      </p:tavLst>
                                    </p:anim>
                                    <p:anim calcmode="lin" valueType="num">
                                      <p:cBhvr>
                                        <p:cTn id="27" dur="2000" fill="hold"/>
                                        <p:tgtEl>
                                          <p:spTgt spid="36871">
                                            <p:txEl>
                                              <p:pRg st="7" end="7"/>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grpId="0" nodeType="afterEffect">
                                  <p:stCondLst>
                                    <p:cond delay="0"/>
                                  </p:stCondLst>
                                  <p:childTnLst>
                                    <p:set>
                                      <p:cBhvr>
                                        <p:cTn id="30" dur="1" fill="hold">
                                          <p:stCondLst>
                                            <p:cond delay="0"/>
                                          </p:stCondLst>
                                        </p:cTn>
                                        <p:tgtEl>
                                          <p:spTgt spid="36871">
                                            <p:txEl>
                                              <p:pRg st="8" end="8"/>
                                            </p:txEl>
                                          </p:spTgt>
                                        </p:tgtEl>
                                        <p:attrNameLst>
                                          <p:attrName>style.visibility</p:attrName>
                                        </p:attrNameLst>
                                      </p:cBhvr>
                                      <p:to>
                                        <p:strVal val="visible"/>
                                      </p:to>
                                    </p:set>
                                    <p:animEffect transition="in" filter="fade">
                                      <p:cBhvr>
                                        <p:cTn id="31" dur="2000"/>
                                        <p:tgtEl>
                                          <p:spTgt spid="36871">
                                            <p:txEl>
                                              <p:pRg st="8" end="8"/>
                                            </p:txEl>
                                          </p:spTgt>
                                        </p:tgtEl>
                                      </p:cBhvr>
                                    </p:animEffect>
                                    <p:anim calcmode="lin" valueType="num">
                                      <p:cBhvr>
                                        <p:cTn id="32" dur="2000" fill="hold"/>
                                        <p:tgtEl>
                                          <p:spTgt spid="36871">
                                            <p:txEl>
                                              <p:pRg st="8" end="8"/>
                                            </p:txEl>
                                          </p:spTgt>
                                        </p:tgtEl>
                                        <p:attrNameLst>
                                          <p:attrName>ppt_x</p:attrName>
                                        </p:attrNameLst>
                                      </p:cBhvr>
                                      <p:tavLst>
                                        <p:tav tm="0">
                                          <p:val>
                                            <p:strVal val="#ppt_x"/>
                                          </p:val>
                                        </p:tav>
                                        <p:tav tm="100000">
                                          <p:val>
                                            <p:strVal val="#ppt_x"/>
                                          </p:val>
                                        </p:tav>
                                      </p:tavLst>
                                    </p:anim>
                                    <p:anim calcmode="lin" valueType="num">
                                      <p:cBhvr>
                                        <p:cTn id="33" dur="2000" fill="hold"/>
                                        <p:tgtEl>
                                          <p:spTgt spid="36871">
                                            <p:txEl>
                                              <p:pRg st="8" end="8"/>
                                            </p:txEl>
                                          </p:spTgt>
                                        </p:tgtEl>
                                        <p:attrNameLst>
                                          <p:attrName>ppt_y</p:attrName>
                                        </p:attrNameLst>
                                      </p:cBhvr>
                                      <p:tavLst>
                                        <p:tav tm="0">
                                          <p:val>
                                            <p:strVal val="#ppt_y+.1"/>
                                          </p:val>
                                        </p:tav>
                                        <p:tav tm="100000">
                                          <p:val>
                                            <p:strVal val="#ppt_y"/>
                                          </p:val>
                                        </p:tav>
                                      </p:tavLst>
                                    </p:anim>
                                  </p:childTnLst>
                                </p:cTn>
                              </p:par>
                            </p:childTnLst>
                          </p:cTn>
                        </p:par>
                        <p:par>
                          <p:cTn id="34" fill="hold">
                            <p:stCondLst>
                              <p:cond delay="10000"/>
                            </p:stCondLst>
                            <p:childTnLst>
                              <p:par>
                                <p:cTn id="35" presetID="42" presetClass="entr" presetSubtype="0" fill="hold" grpId="0" nodeType="afterEffect">
                                  <p:stCondLst>
                                    <p:cond delay="0"/>
                                  </p:stCondLst>
                                  <p:childTnLst>
                                    <p:set>
                                      <p:cBhvr>
                                        <p:cTn id="36" dur="1" fill="hold">
                                          <p:stCondLst>
                                            <p:cond delay="0"/>
                                          </p:stCondLst>
                                        </p:cTn>
                                        <p:tgtEl>
                                          <p:spTgt spid="36871">
                                            <p:txEl>
                                              <p:pRg st="9" end="9"/>
                                            </p:txEl>
                                          </p:spTgt>
                                        </p:tgtEl>
                                        <p:attrNameLst>
                                          <p:attrName>style.visibility</p:attrName>
                                        </p:attrNameLst>
                                      </p:cBhvr>
                                      <p:to>
                                        <p:strVal val="visible"/>
                                      </p:to>
                                    </p:set>
                                    <p:animEffect transition="in" filter="fade">
                                      <p:cBhvr>
                                        <p:cTn id="37" dur="2000"/>
                                        <p:tgtEl>
                                          <p:spTgt spid="36871">
                                            <p:txEl>
                                              <p:pRg st="9" end="9"/>
                                            </p:txEl>
                                          </p:spTgt>
                                        </p:tgtEl>
                                      </p:cBhvr>
                                    </p:animEffect>
                                    <p:anim calcmode="lin" valueType="num">
                                      <p:cBhvr>
                                        <p:cTn id="38" dur="2000" fill="hold"/>
                                        <p:tgtEl>
                                          <p:spTgt spid="36871">
                                            <p:txEl>
                                              <p:pRg st="9" end="9"/>
                                            </p:txEl>
                                          </p:spTgt>
                                        </p:tgtEl>
                                        <p:attrNameLst>
                                          <p:attrName>ppt_x</p:attrName>
                                        </p:attrNameLst>
                                      </p:cBhvr>
                                      <p:tavLst>
                                        <p:tav tm="0">
                                          <p:val>
                                            <p:strVal val="#ppt_x"/>
                                          </p:val>
                                        </p:tav>
                                        <p:tav tm="100000">
                                          <p:val>
                                            <p:strVal val="#ppt_x"/>
                                          </p:val>
                                        </p:tav>
                                      </p:tavLst>
                                    </p:anim>
                                    <p:anim calcmode="lin" valueType="num">
                                      <p:cBhvr>
                                        <p:cTn id="39" dur="2000" fill="hold"/>
                                        <p:tgtEl>
                                          <p:spTgt spid="36871">
                                            <p:txEl>
                                              <p:pRg st="9" end="9"/>
                                            </p:txEl>
                                          </p:spTgt>
                                        </p:tgtEl>
                                        <p:attrNameLst>
                                          <p:attrName>ppt_y</p:attrName>
                                        </p:attrNameLst>
                                      </p:cBhvr>
                                      <p:tavLst>
                                        <p:tav tm="0">
                                          <p:val>
                                            <p:strVal val="#ppt_y+.1"/>
                                          </p:val>
                                        </p:tav>
                                        <p:tav tm="100000">
                                          <p:val>
                                            <p:strVal val="#ppt_y"/>
                                          </p:val>
                                        </p:tav>
                                      </p:tavLst>
                                    </p:anim>
                                  </p:childTnLst>
                                </p:cTn>
                              </p:par>
                            </p:childTnLst>
                          </p:cTn>
                        </p:par>
                        <p:par>
                          <p:cTn id="40" fill="hold">
                            <p:stCondLst>
                              <p:cond delay="12000"/>
                            </p:stCondLst>
                            <p:childTnLst>
                              <p:par>
                                <p:cTn id="41" presetID="42" presetClass="entr" presetSubtype="0" fill="hold" grpId="0" nodeType="afterEffect">
                                  <p:stCondLst>
                                    <p:cond delay="0"/>
                                  </p:stCondLst>
                                  <p:childTnLst>
                                    <p:set>
                                      <p:cBhvr>
                                        <p:cTn id="42" dur="1" fill="hold">
                                          <p:stCondLst>
                                            <p:cond delay="0"/>
                                          </p:stCondLst>
                                        </p:cTn>
                                        <p:tgtEl>
                                          <p:spTgt spid="36871">
                                            <p:txEl>
                                              <p:pRg st="10" end="10"/>
                                            </p:txEl>
                                          </p:spTgt>
                                        </p:tgtEl>
                                        <p:attrNameLst>
                                          <p:attrName>style.visibility</p:attrName>
                                        </p:attrNameLst>
                                      </p:cBhvr>
                                      <p:to>
                                        <p:strVal val="visible"/>
                                      </p:to>
                                    </p:set>
                                    <p:animEffect transition="in" filter="fade">
                                      <p:cBhvr>
                                        <p:cTn id="43" dur="2000"/>
                                        <p:tgtEl>
                                          <p:spTgt spid="36871">
                                            <p:txEl>
                                              <p:pRg st="10" end="10"/>
                                            </p:txEl>
                                          </p:spTgt>
                                        </p:tgtEl>
                                      </p:cBhvr>
                                    </p:animEffect>
                                    <p:anim calcmode="lin" valueType="num">
                                      <p:cBhvr>
                                        <p:cTn id="44" dur="2000" fill="hold"/>
                                        <p:tgtEl>
                                          <p:spTgt spid="36871">
                                            <p:txEl>
                                              <p:pRg st="10" end="10"/>
                                            </p:txEl>
                                          </p:spTgt>
                                        </p:tgtEl>
                                        <p:attrNameLst>
                                          <p:attrName>ppt_x</p:attrName>
                                        </p:attrNameLst>
                                      </p:cBhvr>
                                      <p:tavLst>
                                        <p:tav tm="0">
                                          <p:val>
                                            <p:strVal val="#ppt_x"/>
                                          </p:val>
                                        </p:tav>
                                        <p:tav tm="100000">
                                          <p:val>
                                            <p:strVal val="#ppt_x"/>
                                          </p:val>
                                        </p:tav>
                                      </p:tavLst>
                                    </p:anim>
                                    <p:anim calcmode="lin" valueType="num">
                                      <p:cBhvr>
                                        <p:cTn id="45" dur="2000" fill="hold"/>
                                        <p:tgtEl>
                                          <p:spTgt spid="36871">
                                            <p:txEl>
                                              <p:pRg st="10" end="10"/>
                                            </p:txEl>
                                          </p:spTgt>
                                        </p:tgtEl>
                                        <p:attrNameLst>
                                          <p:attrName>ppt_y</p:attrName>
                                        </p:attrNameLst>
                                      </p:cBhvr>
                                      <p:tavLst>
                                        <p:tav tm="0">
                                          <p:val>
                                            <p:strVal val="#ppt_y+.1"/>
                                          </p:val>
                                        </p:tav>
                                        <p:tav tm="100000">
                                          <p:val>
                                            <p:strVal val="#ppt_y"/>
                                          </p:val>
                                        </p:tav>
                                      </p:tavLst>
                                    </p:anim>
                                  </p:childTnLst>
                                </p:cTn>
                              </p:par>
                            </p:childTnLst>
                          </p:cTn>
                        </p:par>
                        <p:par>
                          <p:cTn id="46" fill="hold">
                            <p:stCondLst>
                              <p:cond delay="14000"/>
                            </p:stCondLst>
                            <p:childTnLst>
                              <p:par>
                                <p:cTn id="47" presetID="42" presetClass="entr" presetSubtype="0" fill="hold" grpId="0" nodeType="afterEffect">
                                  <p:stCondLst>
                                    <p:cond delay="0"/>
                                  </p:stCondLst>
                                  <p:childTnLst>
                                    <p:set>
                                      <p:cBhvr>
                                        <p:cTn id="48" dur="1" fill="hold">
                                          <p:stCondLst>
                                            <p:cond delay="0"/>
                                          </p:stCondLst>
                                        </p:cTn>
                                        <p:tgtEl>
                                          <p:spTgt spid="36871">
                                            <p:txEl>
                                              <p:pRg st="11" end="11"/>
                                            </p:txEl>
                                          </p:spTgt>
                                        </p:tgtEl>
                                        <p:attrNameLst>
                                          <p:attrName>style.visibility</p:attrName>
                                        </p:attrNameLst>
                                      </p:cBhvr>
                                      <p:to>
                                        <p:strVal val="visible"/>
                                      </p:to>
                                    </p:set>
                                    <p:animEffect transition="in" filter="fade">
                                      <p:cBhvr>
                                        <p:cTn id="49" dur="2000"/>
                                        <p:tgtEl>
                                          <p:spTgt spid="36871">
                                            <p:txEl>
                                              <p:pRg st="11" end="11"/>
                                            </p:txEl>
                                          </p:spTgt>
                                        </p:tgtEl>
                                      </p:cBhvr>
                                    </p:animEffect>
                                    <p:anim calcmode="lin" valueType="num">
                                      <p:cBhvr>
                                        <p:cTn id="50" dur="2000" fill="hold"/>
                                        <p:tgtEl>
                                          <p:spTgt spid="36871">
                                            <p:txEl>
                                              <p:pRg st="11" end="11"/>
                                            </p:txEl>
                                          </p:spTgt>
                                        </p:tgtEl>
                                        <p:attrNameLst>
                                          <p:attrName>ppt_x</p:attrName>
                                        </p:attrNameLst>
                                      </p:cBhvr>
                                      <p:tavLst>
                                        <p:tav tm="0">
                                          <p:val>
                                            <p:strVal val="#ppt_x"/>
                                          </p:val>
                                        </p:tav>
                                        <p:tav tm="100000">
                                          <p:val>
                                            <p:strVal val="#ppt_x"/>
                                          </p:val>
                                        </p:tav>
                                      </p:tavLst>
                                    </p:anim>
                                    <p:anim calcmode="lin" valueType="num">
                                      <p:cBhvr>
                                        <p:cTn id="51" dur="2000" fill="hold"/>
                                        <p:tgtEl>
                                          <p:spTgt spid="36871">
                                            <p:txEl>
                                              <p:pRg st="11" end="11"/>
                                            </p:txEl>
                                          </p:spTgt>
                                        </p:tgtEl>
                                        <p:attrNameLst>
                                          <p:attrName>ppt_y</p:attrName>
                                        </p:attrNameLst>
                                      </p:cBhvr>
                                      <p:tavLst>
                                        <p:tav tm="0">
                                          <p:val>
                                            <p:strVal val="#ppt_y+.1"/>
                                          </p:val>
                                        </p:tav>
                                        <p:tav tm="100000">
                                          <p:val>
                                            <p:strVal val="#ppt_y"/>
                                          </p:val>
                                        </p:tav>
                                      </p:tavLst>
                                    </p:anim>
                                  </p:childTnLst>
                                </p:cTn>
                              </p:par>
                            </p:childTnLst>
                          </p:cTn>
                        </p:par>
                        <p:par>
                          <p:cTn id="52" fill="hold">
                            <p:stCondLst>
                              <p:cond delay="16000"/>
                            </p:stCondLst>
                            <p:childTnLst>
                              <p:par>
                                <p:cTn id="53" presetID="42" presetClass="entr" presetSubtype="0" fill="hold" grpId="0" nodeType="afterEffect">
                                  <p:stCondLst>
                                    <p:cond delay="0"/>
                                  </p:stCondLst>
                                  <p:childTnLst>
                                    <p:set>
                                      <p:cBhvr>
                                        <p:cTn id="54" dur="1" fill="hold">
                                          <p:stCondLst>
                                            <p:cond delay="0"/>
                                          </p:stCondLst>
                                        </p:cTn>
                                        <p:tgtEl>
                                          <p:spTgt spid="36871">
                                            <p:txEl>
                                              <p:pRg st="12" end="12"/>
                                            </p:txEl>
                                          </p:spTgt>
                                        </p:tgtEl>
                                        <p:attrNameLst>
                                          <p:attrName>style.visibility</p:attrName>
                                        </p:attrNameLst>
                                      </p:cBhvr>
                                      <p:to>
                                        <p:strVal val="visible"/>
                                      </p:to>
                                    </p:set>
                                    <p:animEffect transition="in" filter="fade">
                                      <p:cBhvr>
                                        <p:cTn id="55" dur="2000"/>
                                        <p:tgtEl>
                                          <p:spTgt spid="36871">
                                            <p:txEl>
                                              <p:pRg st="12" end="12"/>
                                            </p:txEl>
                                          </p:spTgt>
                                        </p:tgtEl>
                                      </p:cBhvr>
                                    </p:animEffect>
                                    <p:anim calcmode="lin" valueType="num">
                                      <p:cBhvr>
                                        <p:cTn id="56" dur="2000" fill="hold"/>
                                        <p:tgtEl>
                                          <p:spTgt spid="36871">
                                            <p:txEl>
                                              <p:pRg st="12" end="12"/>
                                            </p:txEl>
                                          </p:spTgt>
                                        </p:tgtEl>
                                        <p:attrNameLst>
                                          <p:attrName>ppt_x</p:attrName>
                                        </p:attrNameLst>
                                      </p:cBhvr>
                                      <p:tavLst>
                                        <p:tav tm="0">
                                          <p:val>
                                            <p:strVal val="#ppt_x"/>
                                          </p:val>
                                        </p:tav>
                                        <p:tav tm="100000">
                                          <p:val>
                                            <p:strVal val="#ppt_x"/>
                                          </p:val>
                                        </p:tav>
                                      </p:tavLst>
                                    </p:anim>
                                    <p:anim calcmode="lin" valueType="num">
                                      <p:cBhvr>
                                        <p:cTn id="57" dur="2000" fill="hold"/>
                                        <p:tgtEl>
                                          <p:spTgt spid="36871">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1"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7"/>
          <p:cNvPicPr>
            <a:picLocks noChangeAspect="1" noChangeArrowheads="1"/>
          </p:cNvPicPr>
          <p:nvPr/>
        </p:nvPicPr>
        <p:blipFill>
          <a:blip r:embed="rId3"/>
          <a:srcRect r="37500"/>
          <a:stretch>
            <a:fillRect/>
          </a:stretch>
        </p:blipFill>
        <p:spPr bwMode="auto">
          <a:xfrm>
            <a:off x="0" y="304800"/>
            <a:ext cx="9144000" cy="1143000"/>
          </a:xfrm>
          <a:prstGeom prst="rect">
            <a:avLst/>
          </a:prstGeom>
          <a:noFill/>
          <a:ln w="9525">
            <a:noFill/>
            <a:miter lim="800000"/>
            <a:headEnd/>
            <a:tailEnd/>
          </a:ln>
        </p:spPr>
      </p:pic>
      <p:pic>
        <p:nvPicPr>
          <p:cNvPr id="15363" name="Picture 8" descr="purple_800.gif"/>
          <p:cNvPicPr>
            <a:picLocks noChangeAspect="1"/>
          </p:cNvPicPr>
          <p:nvPr/>
        </p:nvPicPr>
        <p:blipFill>
          <a:blip r:embed="rId4">
            <a:clrChange>
              <a:clrFrom>
                <a:srgbClr val="FFFFFF"/>
              </a:clrFrom>
              <a:clrTo>
                <a:srgbClr val="FFFFFF">
                  <a:alpha val="0"/>
                </a:srgbClr>
              </a:clrTo>
            </a:clrChange>
          </a:blip>
          <a:srcRect/>
          <a:stretch>
            <a:fillRect/>
          </a:stretch>
        </p:blipFill>
        <p:spPr bwMode="auto">
          <a:xfrm>
            <a:off x="0" y="2228850"/>
            <a:ext cx="9144000" cy="4629150"/>
          </a:xfrm>
          <a:prstGeom prst="rect">
            <a:avLst/>
          </a:prstGeom>
          <a:noFill/>
          <a:ln w="9525">
            <a:noFill/>
            <a:miter lim="800000"/>
            <a:headEnd/>
            <a:tailEnd/>
          </a:ln>
        </p:spPr>
      </p:pic>
      <p:sp>
        <p:nvSpPr>
          <p:cNvPr id="15364" name="Text Box 13"/>
          <p:cNvSpPr txBox="1">
            <a:spLocks noChangeArrowheads="1"/>
          </p:cNvSpPr>
          <p:nvPr/>
        </p:nvSpPr>
        <p:spPr bwMode="auto">
          <a:xfrm>
            <a:off x="0" y="381000"/>
            <a:ext cx="9144000" cy="885825"/>
          </a:xfrm>
          <a:prstGeom prst="rect">
            <a:avLst/>
          </a:prstGeom>
          <a:noFill/>
          <a:ln w="9525">
            <a:noFill/>
            <a:miter lim="800000"/>
            <a:headEnd/>
            <a:tailEnd/>
          </a:ln>
        </p:spPr>
        <p:txBody>
          <a:bodyPr>
            <a:spAutoFit/>
          </a:bodyPr>
          <a:lstStyle/>
          <a:p>
            <a:r>
              <a:rPr lang="en-US" sz="2600" b="1">
                <a:solidFill>
                  <a:schemeClr val="bg1"/>
                </a:solidFill>
                <a:latin typeface="Garamond" pitchFamily="18" charset="0"/>
              </a:rPr>
              <a:t>Ethical Standard #3: </a:t>
            </a:r>
          </a:p>
          <a:p>
            <a:r>
              <a:rPr lang="en-US" sz="2600" b="1">
                <a:solidFill>
                  <a:schemeClr val="bg1"/>
                </a:solidFill>
                <a:latin typeface="Garamond" pitchFamily="18" charset="0"/>
              </a:rPr>
              <a:t>Responsibility to the Institution</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295400"/>
            <a:ext cx="9144000" cy="5562600"/>
          </a:xfrm>
          <a:prstGeom prst="rect">
            <a:avLst/>
          </a:prstGeom>
          <a:solidFill>
            <a:srgbClr val="86226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6387" name="Picture 8"/>
          <p:cNvPicPr>
            <a:picLocks noChangeAspect="1" noChangeArrowheads="1"/>
          </p:cNvPicPr>
          <p:nvPr/>
        </p:nvPicPr>
        <p:blipFill>
          <a:blip r:embed="rId3"/>
          <a:srcRect l="43750"/>
          <a:stretch>
            <a:fillRect/>
          </a:stretch>
        </p:blipFill>
        <p:spPr bwMode="auto">
          <a:xfrm>
            <a:off x="5715000" y="0"/>
            <a:ext cx="3429000" cy="1219200"/>
          </a:xfrm>
          <a:prstGeom prst="rect">
            <a:avLst/>
          </a:prstGeom>
          <a:noFill/>
          <a:ln w="9525">
            <a:noFill/>
            <a:miter lim="800000"/>
            <a:headEnd/>
            <a:tailEnd/>
          </a:ln>
        </p:spPr>
      </p:pic>
      <p:pic>
        <p:nvPicPr>
          <p:cNvPr id="16388" name="Picture 9"/>
          <p:cNvPicPr>
            <a:picLocks noChangeAspect="1" noChangeArrowheads="1"/>
          </p:cNvPicPr>
          <p:nvPr/>
        </p:nvPicPr>
        <p:blipFill>
          <a:blip r:embed="rId4"/>
          <a:srcRect l="76250"/>
          <a:stretch>
            <a:fillRect/>
          </a:stretch>
        </p:blipFill>
        <p:spPr bwMode="auto">
          <a:xfrm>
            <a:off x="0" y="0"/>
            <a:ext cx="4267200" cy="1219200"/>
          </a:xfrm>
          <a:prstGeom prst="rect">
            <a:avLst/>
          </a:prstGeom>
          <a:noFill/>
          <a:ln w="9525">
            <a:noFill/>
            <a:miter lim="800000"/>
            <a:headEnd/>
            <a:tailEnd/>
          </a:ln>
        </p:spPr>
      </p:pic>
      <p:pic>
        <p:nvPicPr>
          <p:cNvPr id="16389" name="Picture 10" descr="649T6908.JPG"/>
          <p:cNvPicPr>
            <a:picLocks noChangeAspect="1"/>
          </p:cNvPicPr>
          <p:nvPr/>
        </p:nvPicPr>
        <p:blipFill>
          <a:blip r:embed="rId5"/>
          <a:srcRect l="64999" t="16541" r="10001" b="51880"/>
          <a:stretch>
            <a:fillRect/>
          </a:stretch>
        </p:blipFill>
        <p:spPr bwMode="auto">
          <a:xfrm>
            <a:off x="4264025" y="0"/>
            <a:ext cx="1450975" cy="1219200"/>
          </a:xfrm>
          <a:prstGeom prst="rect">
            <a:avLst/>
          </a:prstGeom>
          <a:noFill/>
          <a:ln w="9525">
            <a:noFill/>
            <a:miter lim="800000"/>
            <a:headEnd/>
            <a:tailEnd/>
          </a:ln>
        </p:spPr>
      </p:pic>
      <p:sp>
        <p:nvSpPr>
          <p:cNvPr id="18441" name="Rectangle 9"/>
          <p:cNvSpPr>
            <a:spLocks noChangeArrowheads="1"/>
          </p:cNvSpPr>
          <p:nvPr/>
        </p:nvSpPr>
        <p:spPr bwMode="auto">
          <a:xfrm>
            <a:off x="228600" y="1524000"/>
            <a:ext cx="8534400" cy="3013075"/>
          </a:xfrm>
          <a:prstGeom prst="rect">
            <a:avLst/>
          </a:prstGeom>
          <a:noFill/>
          <a:ln w="9525">
            <a:noFill/>
            <a:miter lim="800000"/>
            <a:headEnd/>
            <a:tailEnd/>
          </a:ln>
        </p:spPr>
        <p:txBody>
          <a:bodyPr anchor="ctr">
            <a:spAutoFit/>
          </a:bodyPr>
          <a:lstStyle/>
          <a:p>
            <a:r>
              <a:rPr lang="en-US" sz="2400">
                <a:solidFill>
                  <a:schemeClr val="bg1"/>
                </a:solidFill>
                <a:latin typeface="Garamond" pitchFamily="18" charset="0"/>
              </a:rPr>
              <a:t>Not all student affairs positions and divisions operate with identical purposes and practices. Individual institutions and institutional cultures provide the context for student affairs practice through mission statements, policies, and structure. Student affairs professionals are responsible for promoting the mission and goals of the institution in their daily work. However, student affairs professionals must balance these aims with their own and professional goals, values, and training.</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441"/>
                                        </p:tgtEl>
                                        <p:attrNameLst>
                                          <p:attrName>style.visibility</p:attrName>
                                        </p:attrNameLst>
                                      </p:cBhvr>
                                      <p:to>
                                        <p:strVal val="visible"/>
                                      </p:to>
                                    </p:set>
                                    <p:animEffect transition="in" filter="fade">
                                      <p:cBhvr>
                                        <p:cTn id="7" dur="1000"/>
                                        <p:tgtEl>
                                          <p:spTgt spid="18441"/>
                                        </p:tgtEl>
                                      </p:cBhvr>
                                    </p:animEffect>
                                    <p:anim calcmode="lin" valueType="num">
                                      <p:cBhvr>
                                        <p:cTn id="8" dur="1000" fill="hold"/>
                                        <p:tgtEl>
                                          <p:spTgt spid="18441"/>
                                        </p:tgtEl>
                                        <p:attrNameLst>
                                          <p:attrName>ppt_x</p:attrName>
                                        </p:attrNameLst>
                                      </p:cBhvr>
                                      <p:tavLst>
                                        <p:tav tm="0">
                                          <p:val>
                                            <p:strVal val="#ppt_x"/>
                                          </p:val>
                                        </p:tav>
                                        <p:tav tm="100000">
                                          <p:val>
                                            <p:strVal val="#ppt_x"/>
                                          </p:val>
                                        </p:tav>
                                      </p:tavLst>
                                    </p:anim>
                                    <p:anim calcmode="lin" valueType="num">
                                      <p:cBhvr>
                                        <p:cTn id="9" dur="1000" fill="hold"/>
                                        <p:tgtEl>
                                          <p:spTgt spid="184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295400"/>
            <a:ext cx="9144000" cy="5562600"/>
          </a:xfrm>
          <a:prstGeom prst="rect">
            <a:avLst/>
          </a:prstGeom>
          <a:solidFill>
            <a:srgbClr val="86226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7411" name="Picture 8"/>
          <p:cNvPicPr>
            <a:picLocks noChangeAspect="1" noChangeArrowheads="1"/>
          </p:cNvPicPr>
          <p:nvPr/>
        </p:nvPicPr>
        <p:blipFill>
          <a:blip r:embed="rId3"/>
          <a:srcRect l="43750"/>
          <a:stretch>
            <a:fillRect/>
          </a:stretch>
        </p:blipFill>
        <p:spPr bwMode="auto">
          <a:xfrm>
            <a:off x="5715000" y="0"/>
            <a:ext cx="3429000" cy="1219200"/>
          </a:xfrm>
          <a:prstGeom prst="rect">
            <a:avLst/>
          </a:prstGeom>
          <a:noFill/>
          <a:ln w="9525">
            <a:noFill/>
            <a:miter lim="800000"/>
            <a:headEnd/>
            <a:tailEnd/>
          </a:ln>
        </p:spPr>
      </p:pic>
      <p:pic>
        <p:nvPicPr>
          <p:cNvPr id="17412" name="Picture 9"/>
          <p:cNvPicPr>
            <a:picLocks noChangeAspect="1" noChangeArrowheads="1"/>
          </p:cNvPicPr>
          <p:nvPr/>
        </p:nvPicPr>
        <p:blipFill>
          <a:blip r:embed="rId4"/>
          <a:srcRect l="76250"/>
          <a:stretch>
            <a:fillRect/>
          </a:stretch>
        </p:blipFill>
        <p:spPr bwMode="auto">
          <a:xfrm>
            <a:off x="0" y="0"/>
            <a:ext cx="4267200" cy="1219200"/>
          </a:xfrm>
          <a:prstGeom prst="rect">
            <a:avLst/>
          </a:prstGeom>
          <a:noFill/>
          <a:ln w="9525">
            <a:noFill/>
            <a:miter lim="800000"/>
            <a:headEnd/>
            <a:tailEnd/>
          </a:ln>
        </p:spPr>
      </p:pic>
      <p:pic>
        <p:nvPicPr>
          <p:cNvPr id="17413" name="Picture 10" descr="649T6908.JPG"/>
          <p:cNvPicPr>
            <a:picLocks noChangeAspect="1"/>
          </p:cNvPicPr>
          <p:nvPr/>
        </p:nvPicPr>
        <p:blipFill>
          <a:blip r:embed="rId5"/>
          <a:srcRect l="64999" t="16541" r="10001" b="51880"/>
          <a:stretch>
            <a:fillRect/>
          </a:stretch>
        </p:blipFill>
        <p:spPr bwMode="auto">
          <a:xfrm>
            <a:off x="4264025" y="0"/>
            <a:ext cx="1450975" cy="1219200"/>
          </a:xfrm>
          <a:prstGeom prst="rect">
            <a:avLst/>
          </a:prstGeom>
          <a:noFill/>
          <a:ln w="9525">
            <a:noFill/>
            <a:miter lim="800000"/>
            <a:headEnd/>
            <a:tailEnd/>
          </a:ln>
        </p:spPr>
      </p:pic>
      <p:sp>
        <p:nvSpPr>
          <p:cNvPr id="19466" name="Rectangle 10"/>
          <p:cNvSpPr>
            <a:spLocks noChangeArrowheads="1"/>
          </p:cNvSpPr>
          <p:nvPr/>
        </p:nvSpPr>
        <p:spPr bwMode="auto">
          <a:xfrm>
            <a:off x="228600" y="1524000"/>
            <a:ext cx="8610600" cy="5529263"/>
          </a:xfrm>
          <a:prstGeom prst="rect">
            <a:avLst/>
          </a:prstGeom>
          <a:noFill/>
          <a:ln w="9525">
            <a:noFill/>
            <a:miter lim="800000"/>
            <a:headEnd/>
            <a:tailEnd/>
          </a:ln>
        </p:spPr>
        <p:txBody>
          <a:bodyPr tIns="0" bIns="0" anchor="ctr">
            <a:spAutoFit/>
          </a:bodyPr>
          <a:lstStyle/>
          <a:p>
            <a:r>
              <a:rPr lang="en-US" b="1">
                <a:solidFill>
                  <a:schemeClr val="bg1"/>
                </a:solidFill>
                <a:latin typeface="Garamond" pitchFamily="18" charset="0"/>
              </a:rPr>
              <a:t>Guidelines for achieving the balance of responsibility to the institution and to the profession as outlined in the ACPA Statement of Ethical Principles &amp; Standards are summarized below.</a:t>
            </a:r>
          </a:p>
          <a:p>
            <a:endParaRPr lang="en-US">
              <a:solidFill>
                <a:schemeClr val="bg1"/>
              </a:solidFill>
              <a:latin typeface="Garamond" pitchFamily="18" charset="0"/>
            </a:endParaRPr>
          </a:p>
          <a:p>
            <a:pPr>
              <a:buFontTx/>
              <a:buChar char="•"/>
            </a:pPr>
            <a:r>
              <a:rPr lang="en-US" sz="1600">
                <a:solidFill>
                  <a:schemeClr val="bg1"/>
                </a:solidFill>
                <a:latin typeface="Garamond" pitchFamily="18" charset="0"/>
              </a:rPr>
              <a:t>Support the institutional mission and abide by its policies and procedures</a:t>
            </a:r>
          </a:p>
          <a:p>
            <a:pPr>
              <a:buFontTx/>
              <a:buChar char="•"/>
            </a:pPr>
            <a:r>
              <a:rPr lang="en-US" sz="1600">
                <a:solidFill>
                  <a:schemeClr val="bg1"/>
                </a:solidFill>
                <a:latin typeface="Garamond" pitchFamily="18" charset="0"/>
              </a:rPr>
              <a:t>Publicly disseminate purposes and guidelines for all programs and services and assess these regularly and rigorously. Disseminate accurate results of program assessments to relevant members of the community.</a:t>
            </a:r>
          </a:p>
          <a:p>
            <a:pPr>
              <a:buFontTx/>
              <a:buChar char="•"/>
            </a:pPr>
            <a:r>
              <a:rPr lang="en-US" sz="1600">
                <a:solidFill>
                  <a:schemeClr val="bg1"/>
                </a:solidFill>
                <a:latin typeface="Garamond" pitchFamily="18" charset="0"/>
              </a:rPr>
              <a:t>When in disagreement with institutional policies and practices, seek appropriate means to discuss and remedy the situation</a:t>
            </a:r>
          </a:p>
          <a:p>
            <a:pPr>
              <a:buFontTx/>
              <a:buChar char="•"/>
            </a:pPr>
            <a:r>
              <a:rPr lang="en-US" sz="1600">
                <a:solidFill>
                  <a:schemeClr val="bg1"/>
                </a:solidFill>
                <a:latin typeface="Garamond" pitchFamily="18" charset="0"/>
              </a:rPr>
              <a:t>Hold others (professionals, faculty, and students) accountable for promoting the institutional mission and abiding by policies and procedures</a:t>
            </a:r>
          </a:p>
          <a:p>
            <a:pPr>
              <a:buFontTx/>
              <a:buChar char="•"/>
            </a:pPr>
            <a:r>
              <a:rPr lang="en-US" sz="1600">
                <a:solidFill>
                  <a:schemeClr val="bg1"/>
                </a:solidFill>
                <a:latin typeface="Garamond" pitchFamily="18" charset="0"/>
              </a:rPr>
              <a:t>Show respect for all at all times</a:t>
            </a:r>
          </a:p>
          <a:p>
            <a:pPr>
              <a:buFontTx/>
              <a:buChar char="•"/>
            </a:pPr>
            <a:r>
              <a:rPr lang="en-US" sz="1600">
                <a:solidFill>
                  <a:schemeClr val="bg1"/>
                </a:solidFill>
                <a:latin typeface="Garamond" pitchFamily="18" charset="0"/>
              </a:rPr>
              <a:t>Maintain appropriate relationships with colleagues and students and encourage others to do the same</a:t>
            </a:r>
          </a:p>
          <a:p>
            <a:pPr>
              <a:buFontTx/>
              <a:buChar char="•"/>
            </a:pPr>
            <a:r>
              <a:rPr lang="en-US" sz="1600">
                <a:solidFill>
                  <a:schemeClr val="bg1"/>
                </a:solidFill>
                <a:latin typeface="Garamond" pitchFamily="18" charset="0"/>
              </a:rPr>
              <a:t>Maintain ethicality, professionalism, and appropriate levels of disclosure in all hiring situations and help educate others on the same</a:t>
            </a:r>
          </a:p>
          <a:p>
            <a:pPr>
              <a:buFontTx/>
              <a:buChar char="•"/>
            </a:pPr>
            <a:r>
              <a:rPr lang="en-US" sz="1600">
                <a:solidFill>
                  <a:schemeClr val="bg1"/>
                </a:solidFill>
                <a:latin typeface="Garamond" pitchFamily="18" charset="0"/>
              </a:rPr>
              <a:t>Define and evaluate job performance within the purview of the institutional mission and do so publicly or with relevant personnel</a:t>
            </a:r>
          </a:p>
          <a:p>
            <a:pPr>
              <a:buFontTx/>
              <a:buChar char="•"/>
            </a:pPr>
            <a:r>
              <a:rPr lang="en-US" sz="1600">
                <a:solidFill>
                  <a:schemeClr val="bg1"/>
                </a:solidFill>
                <a:latin typeface="Garamond" pitchFamily="18" charset="0"/>
              </a:rPr>
              <a:t>Be fair and timely in assessments and feedback of colleagues and supervisees</a:t>
            </a:r>
          </a:p>
          <a:p>
            <a:pPr>
              <a:buFontTx/>
              <a:buChar char="•"/>
            </a:pPr>
            <a:r>
              <a:rPr lang="en-US" sz="1600">
                <a:solidFill>
                  <a:schemeClr val="bg1"/>
                </a:solidFill>
                <a:latin typeface="Garamond" pitchFamily="18" charset="0"/>
              </a:rPr>
              <a:t>Be responsible for all areas over which one has oversight – finances, facilities, and personnel</a:t>
            </a:r>
          </a:p>
          <a:p>
            <a:pPr>
              <a:buFontTx/>
              <a:buChar char="•"/>
            </a:pPr>
            <a:r>
              <a:rPr lang="en-US" sz="1600">
                <a:solidFill>
                  <a:schemeClr val="bg1"/>
                </a:solidFill>
                <a:latin typeface="Garamond" pitchFamily="18" charset="0"/>
              </a:rPr>
              <a:t>Do not act for personal gain, and remove one’s self from situations in which a conflict of interest arises</a:t>
            </a:r>
          </a:p>
          <a:p>
            <a:pPr>
              <a:buFontTx/>
              <a:buChar char="•"/>
            </a:pPr>
            <a:endParaRPr lang="en-US" sz="1600">
              <a:solidFill>
                <a:schemeClr val="bg1"/>
              </a:solidFill>
              <a:latin typeface="Garamond" pitchFamily="18" charset="0"/>
            </a:endParaRPr>
          </a:p>
          <a:p>
            <a:pPr eaLnBrk="0" hangingPunct="0"/>
            <a:endParaRPr lang="en-US">
              <a:solidFill>
                <a:schemeClr val="bg1"/>
              </a:solidFill>
              <a:latin typeface="Garamond"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9466">
                                            <p:txEl>
                                              <p:pRg st="2" end="2"/>
                                            </p:txEl>
                                          </p:spTgt>
                                        </p:tgtEl>
                                        <p:attrNameLst>
                                          <p:attrName>style.visibility</p:attrName>
                                        </p:attrNameLst>
                                      </p:cBhvr>
                                      <p:to>
                                        <p:strVal val="visible"/>
                                      </p:to>
                                    </p:set>
                                    <p:animEffect transition="in" filter="fade">
                                      <p:cBhvr>
                                        <p:cTn id="7" dur="2000"/>
                                        <p:tgtEl>
                                          <p:spTgt spid="19466">
                                            <p:txEl>
                                              <p:pRg st="2" end="2"/>
                                            </p:txEl>
                                          </p:spTgt>
                                        </p:tgtEl>
                                      </p:cBhvr>
                                    </p:animEffect>
                                    <p:anim calcmode="lin" valueType="num">
                                      <p:cBhvr>
                                        <p:cTn id="8" dur="2000" fill="hold"/>
                                        <p:tgtEl>
                                          <p:spTgt spid="19466">
                                            <p:txEl>
                                              <p:pRg st="2" end="2"/>
                                            </p:txEl>
                                          </p:spTgt>
                                        </p:tgtEl>
                                        <p:attrNameLst>
                                          <p:attrName>ppt_x</p:attrName>
                                        </p:attrNameLst>
                                      </p:cBhvr>
                                      <p:tavLst>
                                        <p:tav tm="0">
                                          <p:val>
                                            <p:strVal val="#ppt_x"/>
                                          </p:val>
                                        </p:tav>
                                        <p:tav tm="100000">
                                          <p:val>
                                            <p:strVal val="#ppt_x"/>
                                          </p:val>
                                        </p:tav>
                                      </p:tavLst>
                                    </p:anim>
                                    <p:anim calcmode="lin" valueType="num">
                                      <p:cBhvr>
                                        <p:cTn id="9" dur="2000" fill="hold"/>
                                        <p:tgtEl>
                                          <p:spTgt spid="19466">
                                            <p:txEl>
                                              <p:pRg st="2" end="2"/>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19466">
                                            <p:txEl>
                                              <p:pRg st="3" end="3"/>
                                            </p:txEl>
                                          </p:spTgt>
                                        </p:tgtEl>
                                        <p:attrNameLst>
                                          <p:attrName>style.visibility</p:attrName>
                                        </p:attrNameLst>
                                      </p:cBhvr>
                                      <p:to>
                                        <p:strVal val="visible"/>
                                      </p:to>
                                    </p:set>
                                    <p:animEffect transition="in" filter="fade">
                                      <p:cBhvr>
                                        <p:cTn id="13" dur="2000"/>
                                        <p:tgtEl>
                                          <p:spTgt spid="19466">
                                            <p:txEl>
                                              <p:pRg st="3" end="3"/>
                                            </p:txEl>
                                          </p:spTgt>
                                        </p:tgtEl>
                                      </p:cBhvr>
                                    </p:animEffect>
                                    <p:anim calcmode="lin" valueType="num">
                                      <p:cBhvr>
                                        <p:cTn id="14" dur="2000" fill="hold"/>
                                        <p:tgtEl>
                                          <p:spTgt spid="19466">
                                            <p:txEl>
                                              <p:pRg st="3" end="3"/>
                                            </p:txEl>
                                          </p:spTgt>
                                        </p:tgtEl>
                                        <p:attrNameLst>
                                          <p:attrName>ppt_x</p:attrName>
                                        </p:attrNameLst>
                                      </p:cBhvr>
                                      <p:tavLst>
                                        <p:tav tm="0">
                                          <p:val>
                                            <p:strVal val="#ppt_x"/>
                                          </p:val>
                                        </p:tav>
                                        <p:tav tm="100000">
                                          <p:val>
                                            <p:strVal val="#ppt_x"/>
                                          </p:val>
                                        </p:tav>
                                      </p:tavLst>
                                    </p:anim>
                                    <p:anim calcmode="lin" valueType="num">
                                      <p:cBhvr>
                                        <p:cTn id="15" dur="2000" fill="hold"/>
                                        <p:tgtEl>
                                          <p:spTgt spid="19466">
                                            <p:txEl>
                                              <p:pRg st="3" end="3"/>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grpId="0" nodeType="afterEffect">
                                  <p:stCondLst>
                                    <p:cond delay="0"/>
                                  </p:stCondLst>
                                  <p:childTnLst>
                                    <p:set>
                                      <p:cBhvr>
                                        <p:cTn id="18" dur="1" fill="hold">
                                          <p:stCondLst>
                                            <p:cond delay="0"/>
                                          </p:stCondLst>
                                        </p:cTn>
                                        <p:tgtEl>
                                          <p:spTgt spid="19466">
                                            <p:txEl>
                                              <p:pRg st="4" end="4"/>
                                            </p:txEl>
                                          </p:spTgt>
                                        </p:tgtEl>
                                        <p:attrNameLst>
                                          <p:attrName>style.visibility</p:attrName>
                                        </p:attrNameLst>
                                      </p:cBhvr>
                                      <p:to>
                                        <p:strVal val="visible"/>
                                      </p:to>
                                    </p:set>
                                    <p:animEffect transition="in" filter="fade">
                                      <p:cBhvr>
                                        <p:cTn id="19" dur="2000"/>
                                        <p:tgtEl>
                                          <p:spTgt spid="19466">
                                            <p:txEl>
                                              <p:pRg st="4" end="4"/>
                                            </p:txEl>
                                          </p:spTgt>
                                        </p:tgtEl>
                                      </p:cBhvr>
                                    </p:animEffect>
                                    <p:anim calcmode="lin" valueType="num">
                                      <p:cBhvr>
                                        <p:cTn id="20" dur="2000" fill="hold"/>
                                        <p:tgtEl>
                                          <p:spTgt spid="19466">
                                            <p:txEl>
                                              <p:pRg st="4" end="4"/>
                                            </p:txEl>
                                          </p:spTgt>
                                        </p:tgtEl>
                                        <p:attrNameLst>
                                          <p:attrName>ppt_x</p:attrName>
                                        </p:attrNameLst>
                                      </p:cBhvr>
                                      <p:tavLst>
                                        <p:tav tm="0">
                                          <p:val>
                                            <p:strVal val="#ppt_x"/>
                                          </p:val>
                                        </p:tav>
                                        <p:tav tm="100000">
                                          <p:val>
                                            <p:strVal val="#ppt_x"/>
                                          </p:val>
                                        </p:tav>
                                      </p:tavLst>
                                    </p:anim>
                                    <p:anim calcmode="lin" valueType="num">
                                      <p:cBhvr>
                                        <p:cTn id="21" dur="2000" fill="hold"/>
                                        <p:tgtEl>
                                          <p:spTgt spid="19466">
                                            <p:txEl>
                                              <p:pRg st="4" end="4"/>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grpId="0" nodeType="afterEffect">
                                  <p:stCondLst>
                                    <p:cond delay="0"/>
                                  </p:stCondLst>
                                  <p:childTnLst>
                                    <p:set>
                                      <p:cBhvr>
                                        <p:cTn id="24" dur="1" fill="hold">
                                          <p:stCondLst>
                                            <p:cond delay="0"/>
                                          </p:stCondLst>
                                        </p:cTn>
                                        <p:tgtEl>
                                          <p:spTgt spid="19466">
                                            <p:txEl>
                                              <p:pRg st="5" end="5"/>
                                            </p:txEl>
                                          </p:spTgt>
                                        </p:tgtEl>
                                        <p:attrNameLst>
                                          <p:attrName>style.visibility</p:attrName>
                                        </p:attrNameLst>
                                      </p:cBhvr>
                                      <p:to>
                                        <p:strVal val="visible"/>
                                      </p:to>
                                    </p:set>
                                    <p:animEffect transition="in" filter="fade">
                                      <p:cBhvr>
                                        <p:cTn id="25" dur="2000"/>
                                        <p:tgtEl>
                                          <p:spTgt spid="19466">
                                            <p:txEl>
                                              <p:pRg st="5" end="5"/>
                                            </p:txEl>
                                          </p:spTgt>
                                        </p:tgtEl>
                                      </p:cBhvr>
                                    </p:animEffect>
                                    <p:anim calcmode="lin" valueType="num">
                                      <p:cBhvr>
                                        <p:cTn id="26" dur="2000" fill="hold"/>
                                        <p:tgtEl>
                                          <p:spTgt spid="19466">
                                            <p:txEl>
                                              <p:pRg st="5" end="5"/>
                                            </p:txEl>
                                          </p:spTgt>
                                        </p:tgtEl>
                                        <p:attrNameLst>
                                          <p:attrName>ppt_x</p:attrName>
                                        </p:attrNameLst>
                                      </p:cBhvr>
                                      <p:tavLst>
                                        <p:tav tm="0">
                                          <p:val>
                                            <p:strVal val="#ppt_x"/>
                                          </p:val>
                                        </p:tav>
                                        <p:tav tm="100000">
                                          <p:val>
                                            <p:strVal val="#ppt_x"/>
                                          </p:val>
                                        </p:tav>
                                      </p:tavLst>
                                    </p:anim>
                                    <p:anim calcmode="lin" valueType="num">
                                      <p:cBhvr>
                                        <p:cTn id="27" dur="2000" fill="hold"/>
                                        <p:tgtEl>
                                          <p:spTgt spid="19466">
                                            <p:txEl>
                                              <p:pRg st="5" end="5"/>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grpId="0" nodeType="afterEffect">
                                  <p:stCondLst>
                                    <p:cond delay="0"/>
                                  </p:stCondLst>
                                  <p:childTnLst>
                                    <p:set>
                                      <p:cBhvr>
                                        <p:cTn id="30" dur="1" fill="hold">
                                          <p:stCondLst>
                                            <p:cond delay="0"/>
                                          </p:stCondLst>
                                        </p:cTn>
                                        <p:tgtEl>
                                          <p:spTgt spid="19466">
                                            <p:txEl>
                                              <p:pRg st="6" end="6"/>
                                            </p:txEl>
                                          </p:spTgt>
                                        </p:tgtEl>
                                        <p:attrNameLst>
                                          <p:attrName>style.visibility</p:attrName>
                                        </p:attrNameLst>
                                      </p:cBhvr>
                                      <p:to>
                                        <p:strVal val="visible"/>
                                      </p:to>
                                    </p:set>
                                    <p:animEffect transition="in" filter="fade">
                                      <p:cBhvr>
                                        <p:cTn id="31" dur="2000"/>
                                        <p:tgtEl>
                                          <p:spTgt spid="19466">
                                            <p:txEl>
                                              <p:pRg st="6" end="6"/>
                                            </p:txEl>
                                          </p:spTgt>
                                        </p:tgtEl>
                                      </p:cBhvr>
                                    </p:animEffect>
                                    <p:anim calcmode="lin" valueType="num">
                                      <p:cBhvr>
                                        <p:cTn id="32" dur="2000" fill="hold"/>
                                        <p:tgtEl>
                                          <p:spTgt spid="19466">
                                            <p:txEl>
                                              <p:pRg st="6" end="6"/>
                                            </p:txEl>
                                          </p:spTgt>
                                        </p:tgtEl>
                                        <p:attrNameLst>
                                          <p:attrName>ppt_x</p:attrName>
                                        </p:attrNameLst>
                                      </p:cBhvr>
                                      <p:tavLst>
                                        <p:tav tm="0">
                                          <p:val>
                                            <p:strVal val="#ppt_x"/>
                                          </p:val>
                                        </p:tav>
                                        <p:tav tm="100000">
                                          <p:val>
                                            <p:strVal val="#ppt_x"/>
                                          </p:val>
                                        </p:tav>
                                      </p:tavLst>
                                    </p:anim>
                                    <p:anim calcmode="lin" valueType="num">
                                      <p:cBhvr>
                                        <p:cTn id="33" dur="2000" fill="hold"/>
                                        <p:tgtEl>
                                          <p:spTgt spid="19466">
                                            <p:txEl>
                                              <p:pRg st="6" end="6"/>
                                            </p:txEl>
                                          </p:spTgt>
                                        </p:tgtEl>
                                        <p:attrNameLst>
                                          <p:attrName>ppt_y</p:attrName>
                                        </p:attrNameLst>
                                      </p:cBhvr>
                                      <p:tavLst>
                                        <p:tav tm="0">
                                          <p:val>
                                            <p:strVal val="#ppt_y+.1"/>
                                          </p:val>
                                        </p:tav>
                                        <p:tav tm="100000">
                                          <p:val>
                                            <p:strVal val="#ppt_y"/>
                                          </p:val>
                                        </p:tav>
                                      </p:tavLst>
                                    </p:anim>
                                  </p:childTnLst>
                                </p:cTn>
                              </p:par>
                            </p:childTnLst>
                          </p:cTn>
                        </p:par>
                        <p:par>
                          <p:cTn id="34" fill="hold">
                            <p:stCondLst>
                              <p:cond delay="10000"/>
                            </p:stCondLst>
                            <p:childTnLst>
                              <p:par>
                                <p:cTn id="35" presetID="42" presetClass="entr" presetSubtype="0" fill="hold" grpId="0" nodeType="afterEffect">
                                  <p:stCondLst>
                                    <p:cond delay="0"/>
                                  </p:stCondLst>
                                  <p:childTnLst>
                                    <p:set>
                                      <p:cBhvr>
                                        <p:cTn id="36" dur="1" fill="hold">
                                          <p:stCondLst>
                                            <p:cond delay="0"/>
                                          </p:stCondLst>
                                        </p:cTn>
                                        <p:tgtEl>
                                          <p:spTgt spid="19466">
                                            <p:txEl>
                                              <p:pRg st="7" end="7"/>
                                            </p:txEl>
                                          </p:spTgt>
                                        </p:tgtEl>
                                        <p:attrNameLst>
                                          <p:attrName>style.visibility</p:attrName>
                                        </p:attrNameLst>
                                      </p:cBhvr>
                                      <p:to>
                                        <p:strVal val="visible"/>
                                      </p:to>
                                    </p:set>
                                    <p:animEffect transition="in" filter="fade">
                                      <p:cBhvr>
                                        <p:cTn id="37" dur="2000"/>
                                        <p:tgtEl>
                                          <p:spTgt spid="19466">
                                            <p:txEl>
                                              <p:pRg st="7" end="7"/>
                                            </p:txEl>
                                          </p:spTgt>
                                        </p:tgtEl>
                                      </p:cBhvr>
                                    </p:animEffect>
                                    <p:anim calcmode="lin" valueType="num">
                                      <p:cBhvr>
                                        <p:cTn id="38" dur="2000" fill="hold"/>
                                        <p:tgtEl>
                                          <p:spTgt spid="19466">
                                            <p:txEl>
                                              <p:pRg st="7" end="7"/>
                                            </p:txEl>
                                          </p:spTgt>
                                        </p:tgtEl>
                                        <p:attrNameLst>
                                          <p:attrName>ppt_x</p:attrName>
                                        </p:attrNameLst>
                                      </p:cBhvr>
                                      <p:tavLst>
                                        <p:tav tm="0">
                                          <p:val>
                                            <p:strVal val="#ppt_x"/>
                                          </p:val>
                                        </p:tav>
                                        <p:tav tm="100000">
                                          <p:val>
                                            <p:strVal val="#ppt_x"/>
                                          </p:val>
                                        </p:tav>
                                      </p:tavLst>
                                    </p:anim>
                                    <p:anim calcmode="lin" valueType="num">
                                      <p:cBhvr>
                                        <p:cTn id="39" dur="2000" fill="hold"/>
                                        <p:tgtEl>
                                          <p:spTgt spid="19466">
                                            <p:txEl>
                                              <p:pRg st="7" end="7"/>
                                            </p:txEl>
                                          </p:spTgt>
                                        </p:tgtEl>
                                        <p:attrNameLst>
                                          <p:attrName>ppt_y</p:attrName>
                                        </p:attrNameLst>
                                      </p:cBhvr>
                                      <p:tavLst>
                                        <p:tav tm="0">
                                          <p:val>
                                            <p:strVal val="#ppt_y+.1"/>
                                          </p:val>
                                        </p:tav>
                                        <p:tav tm="100000">
                                          <p:val>
                                            <p:strVal val="#ppt_y"/>
                                          </p:val>
                                        </p:tav>
                                      </p:tavLst>
                                    </p:anim>
                                  </p:childTnLst>
                                </p:cTn>
                              </p:par>
                            </p:childTnLst>
                          </p:cTn>
                        </p:par>
                        <p:par>
                          <p:cTn id="40" fill="hold">
                            <p:stCondLst>
                              <p:cond delay="12000"/>
                            </p:stCondLst>
                            <p:childTnLst>
                              <p:par>
                                <p:cTn id="41" presetID="42" presetClass="entr" presetSubtype="0" fill="hold" grpId="0" nodeType="afterEffect">
                                  <p:stCondLst>
                                    <p:cond delay="0"/>
                                  </p:stCondLst>
                                  <p:childTnLst>
                                    <p:set>
                                      <p:cBhvr>
                                        <p:cTn id="42" dur="1" fill="hold">
                                          <p:stCondLst>
                                            <p:cond delay="0"/>
                                          </p:stCondLst>
                                        </p:cTn>
                                        <p:tgtEl>
                                          <p:spTgt spid="19466">
                                            <p:txEl>
                                              <p:pRg st="8" end="8"/>
                                            </p:txEl>
                                          </p:spTgt>
                                        </p:tgtEl>
                                        <p:attrNameLst>
                                          <p:attrName>style.visibility</p:attrName>
                                        </p:attrNameLst>
                                      </p:cBhvr>
                                      <p:to>
                                        <p:strVal val="visible"/>
                                      </p:to>
                                    </p:set>
                                    <p:animEffect transition="in" filter="fade">
                                      <p:cBhvr>
                                        <p:cTn id="43" dur="2000"/>
                                        <p:tgtEl>
                                          <p:spTgt spid="19466">
                                            <p:txEl>
                                              <p:pRg st="8" end="8"/>
                                            </p:txEl>
                                          </p:spTgt>
                                        </p:tgtEl>
                                      </p:cBhvr>
                                    </p:animEffect>
                                    <p:anim calcmode="lin" valueType="num">
                                      <p:cBhvr>
                                        <p:cTn id="44" dur="2000" fill="hold"/>
                                        <p:tgtEl>
                                          <p:spTgt spid="19466">
                                            <p:txEl>
                                              <p:pRg st="8" end="8"/>
                                            </p:txEl>
                                          </p:spTgt>
                                        </p:tgtEl>
                                        <p:attrNameLst>
                                          <p:attrName>ppt_x</p:attrName>
                                        </p:attrNameLst>
                                      </p:cBhvr>
                                      <p:tavLst>
                                        <p:tav tm="0">
                                          <p:val>
                                            <p:strVal val="#ppt_x"/>
                                          </p:val>
                                        </p:tav>
                                        <p:tav tm="100000">
                                          <p:val>
                                            <p:strVal val="#ppt_x"/>
                                          </p:val>
                                        </p:tav>
                                      </p:tavLst>
                                    </p:anim>
                                    <p:anim calcmode="lin" valueType="num">
                                      <p:cBhvr>
                                        <p:cTn id="45" dur="2000" fill="hold"/>
                                        <p:tgtEl>
                                          <p:spTgt spid="19466">
                                            <p:txEl>
                                              <p:pRg st="8" end="8"/>
                                            </p:txEl>
                                          </p:spTgt>
                                        </p:tgtEl>
                                        <p:attrNameLst>
                                          <p:attrName>ppt_y</p:attrName>
                                        </p:attrNameLst>
                                      </p:cBhvr>
                                      <p:tavLst>
                                        <p:tav tm="0">
                                          <p:val>
                                            <p:strVal val="#ppt_y+.1"/>
                                          </p:val>
                                        </p:tav>
                                        <p:tav tm="100000">
                                          <p:val>
                                            <p:strVal val="#ppt_y"/>
                                          </p:val>
                                        </p:tav>
                                      </p:tavLst>
                                    </p:anim>
                                  </p:childTnLst>
                                </p:cTn>
                              </p:par>
                            </p:childTnLst>
                          </p:cTn>
                        </p:par>
                        <p:par>
                          <p:cTn id="46" fill="hold">
                            <p:stCondLst>
                              <p:cond delay="14000"/>
                            </p:stCondLst>
                            <p:childTnLst>
                              <p:par>
                                <p:cTn id="47" presetID="42" presetClass="entr" presetSubtype="0" fill="hold" grpId="0" nodeType="afterEffect">
                                  <p:stCondLst>
                                    <p:cond delay="0"/>
                                  </p:stCondLst>
                                  <p:childTnLst>
                                    <p:set>
                                      <p:cBhvr>
                                        <p:cTn id="48" dur="1" fill="hold">
                                          <p:stCondLst>
                                            <p:cond delay="0"/>
                                          </p:stCondLst>
                                        </p:cTn>
                                        <p:tgtEl>
                                          <p:spTgt spid="19466">
                                            <p:txEl>
                                              <p:pRg st="9" end="9"/>
                                            </p:txEl>
                                          </p:spTgt>
                                        </p:tgtEl>
                                        <p:attrNameLst>
                                          <p:attrName>style.visibility</p:attrName>
                                        </p:attrNameLst>
                                      </p:cBhvr>
                                      <p:to>
                                        <p:strVal val="visible"/>
                                      </p:to>
                                    </p:set>
                                    <p:animEffect transition="in" filter="fade">
                                      <p:cBhvr>
                                        <p:cTn id="49" dur="2000"/>
                                        <p:tgtEl>
                                          <p:spTgt spid="19466">
                                            <p:txEl>
                                              <p:pRg st="9" end="9"/>
                                            </p:txEl>
                                          </p:spTgt>
                                        </p:tgtEl>
                                      </p:cBhvr>
                                    </p:animEffect>
                                    <p:anim calcmode="lin" valueType="num">
                                      <p:cBhvr>
                                        <p:cTn id="50" dur="2000" fill="hold"/>
                                        <p:tgtEl>
                                          <p:spTgt spid="19466">
                                            <p:txEl>
                                              <p:pRg st="9" end="9"/>
                                            </p:txEl>
                                          </p:spTgt>
                                        </p:tgtEl>
                                        <p:attrNameLst>
                                          <p:attrName>ppt_x</p:attrName>
                                        </p:attrNameLst>
                                      </p:cBhvr>
                                      <p:tavLst>
                                        <p:tav tm="0">
                                          <p:val>
                                            <p:strVal val="#ppt_x"/>
                                          </p:val>
                                        </p:tav>
                                        <p:tav tm="100000">
                                          <p:val>
                                            <p:strVal val="#ppt_x"/>
                                          </p:val>
                                        </p:tav>
                                      </p:tavLst>
                                    </p:anim>
                                    <p:anim calcmode="lin" valueType="num">
                                      <p:cBhvr>
                                        <p:cTn id="51" dur="2000" fill="hold"/>
                                        <p:tgtEl>
                                          <p:spTgt spid="19466">
                                            <p:txEl>
                                              <p:pRg st="9" end="9"/>
                                            </p:txEl>
                                          </p:spTgt>
                                        </p:tgtEl>
                                        <p:attrNameLst>
                                          <p:attrName>ppt_y</p:attrName>
                                        </p:attrNameLst>
                                      </p:cBhvr>
                                      <p:tavLst>
                                        <p:tav tm="0">
                                          <p:val>
                                            <p:strVal val="#ppt_y+.1"/>
                                          </p:val>
                                        </p:tav>
                                        <p:tav tm="100000">
                                          <p:val>
                                            <p:strVal val="#ppt_y"/>
                                          </p:val>
                                        </p:tav>
                                      </p:tavLst>
                                    </p:anim>
                                  </p:childTnLst>
                                </p:cTn>
                              </p:par>
                            </p:childTnLst>
                          </p:cTn>
                        </p:par>
                        <p:par>
                          <p:cTn id="52" fill="hold">
                            <p:stCondLst>
                              <p:cond delay="16000"/>
                            </p:stCondLst>
                            <p:childTnLst>
                              <p:par>
                                <p:cTn id="53" presetID="42" presetClass="entr" presetSubtype="0" fill="hold" grpId="0" nodeType="afterEffect">
                                  <p:stCondLst>
                                    <p:cond delay="0"/>
                                  </p:stCondLst>
                                  <p:childTnLst>
                                    <p:set>
                                      <p:cBhvr>
                                        <p:cTn id="54" dur="1" fill="hold">
                                          <p:stCondLst>
                                            <p:cond delay="0"/>
                                          </p:stCondLst>
                                        </p:cTn>
                                        <p:tgtEl>
                                          <p:spTgt spid="19466">
                                            <p:txEl>
                                              <p:pRg st="10" end="10"/>
                                            </p:txEl>
                                          </p:spTgt>
                                        </p:tgtEl>
                                        <p:attrNameLst>
                                          <p:attrName>style.visibility</p:attrName>
                                        </p:attrNameLst>
                                      </p:cBhvr>
                                      <p:to>
                                        <p:strVal val="visible"/>
                                      </p:to>
                                    </p:set>
                                    <p:animEffect transition="in" filter="fade">
                                      <p:cBhvr>
                                        <p:cTn id="55" dur="2000"/>
                                        <p:tgtEl>
                                          <p:spTgt spid="19466">
                                            <p:txEl>
                                              <p:pRg st="10" end="10"/>
                                            </p:txEl>
                                          </p:spTgt>
                                        </p:tgtEl>
                                      </p:cBhvr>
                                    </p:animEffect>
                                    <p:anim calcmode="lin" valueType="num">
                                      <p:cBhvr>
                                        <p:cTn id="56" dur="2000" fill="hold"/>
                                        <p:tgtEl>
                                          <p:spTgt spid="19466">
                                            <p:txEl>
                                              <p:pRg st="10" end="10"/>
                                            </p:txEl>
                                          </p:spTgt>
                                        </p:tgtEl>
                                        <p:attrNameLst>
                                          <p:attrName>ppt_x</p:attrName>
                                        </p:attrNameLst>
                                      </p:cBhvr>
                                      <p:tavLst>
                                        <p:tav tm="0">
                                          <p:val>
                                            <p:strVal val="#ppt_x"/>
                                          </p:val>
                                        </p:tav>
                                        <p:tav tm="100000">
                                          <p:val>
                                            <p:strVal val="#ppt_x"/>
                                          </p:val>
                                        </p:tav>
                                      </p:tavLst>
                                    </p:anim>
                                    <p:anim calcmode="lin" valueType="num">
                                      <p:cBhvr>
                                        <p:cTn id="57" dur="2000" fill="hold"/>
                                        <p:tgtEl>
                                          <p:spTgt spid="19466">
                                            <p:txEl>
                                              <p:pRg st="10" end="10"/>
                                            </p:txEl>
                                          </p:spTgt>
                                        </p:tgtEl>
                                        <p:attrNameLst>
                                          <p:attrName>ppt_y</p:attrName>
                                        </p:attrNameLst>
                                      </p:cBhvr>
                                      <p:tavLst>
                                        <p:tav tm="0">
                                          <p:val>
                                            <p:strVal val="#ppt_y+.1"/>
                                          </p:val>
                                        </p:tav>
                                        <p:tav tm="100000">
                                          <p:val>
                                            <p:strVal val="#ppt_y"/>
                                          </p:val>
                                        </p:tav>
                                      </p:tavLst>
                                    </p:anim>
                                  </p:childTnLst>
                                </p:cTn>
                              </p:par>
                            </p:childTnLst>
                          </p:cTn>
                        </p:par>
                        <p:par>
                          <p:cTn id="58" fill="hold">
                            <p:stCondLst>
                              <p:cond delay="18000"/>
                            </p:stCondLst>
                            <p:childTnLst>
                              <p:par>
                                <p:cTn id="59" presetID="42" presetClass="entr" presetSubtype="0" fill="hold" grpId="0" nodeType="afterEffect">
                                  <p:stCondLst>
                                    <p:cond delay="0"/>
                                  </p:stCondLst>
                                  <p:childTnLst>
                                    <p:set>
                                      <p:cBhvr>
                                        <p:cTn id="60" dur="1" fill="hold">
                                          <p:stCondLst>
                                            <p:cond delay="0"/>
                                          </p:stCondLst>
                                        </p:cTn>
                                        <p:tgtEl>
                                          <p:spTgt spid="19466">
                                            <p:txEl>
                                              <p:pRg st="11" end="11"/>
                                            </p:txEl>
                                          </p:spTgt>
                                        </p:tgtEl>
                                        <p:attrNameLst>
                                          <p:attrName>style.visibility</p:attrName>
                                        </p:attrNameLst>
                                      </p:cBhvr>
                                      <p:to>
                                        <p:strVal val="visible"/>
                                      </p:to>
                                    </p:set>
                                    <p:animEffect transition="in" filter="fade">
                                      <p:cBhvr>
                                        <p:cTn id="61" dur="2000"/>
                                        <p:tgtEl>
                                          <p:spTgt spid="19466">
                                            <p:txEl>
                                              <p:pRg st="11" end="11"/>
                                            </p:txEl>
                                          </p:spTgt>
                                        </p:tgtEl>
                                      </p:cBhvr>
                                    </p:animEffect>
                                    <p:anim calcmode="lin" valueType="num">
                                      <p:cBhvr>
                                        <p:cTn id="62" dur="2000" fill="hold"/>
                                        <p:tgtEl>
                                          <p:spTgt spid="19466">
                                            <p:txEl>
                                              <p:pRg st="11" end="11"/>
                                            </p:txEl>
                                          </p:spTgt>
                                        </p:tgtEl>
                                        <p:attrNameLst>
                                          <p:attrName>ppt_x</p:attrName>
                                        </p:attrNameLst>
                                      </p:cBhvr>
                                      <p:tavLst>
                                        <p:tav tm="0">
                                          <p:val>
                                            <p:strVal val="#ppt_x"/>
                                          </p:val>
                                        </p:tav>
                                        <p:tav tm="100000">
                                          <p:val>
                                            <p:strVal val="#ppt_x"/>
                                          </p:val>
                                        </p:tav>
                                      </p:tavLst>
                                    </p:anim>
                                    <p:anim calcmode="lin" valueType="num">
                                      <p:cBhvr>
                                        <p:cTn id="63" dur="2000" fill="hold"/>
                                        <p:tgtEl>
                                          <p:spTgt spid="19466">
                                            <p:txEl>
                                              <p:pRg st="11" end="11"/>
                                            </p:txEl>
                                          </p:spTgt>
                                        </p:tgtEl>
                                        <p:attrNameLst>
                                          <p:attrName>ppt_y</p:attrName>
                                        </p:attrNameLst>
                                      </p:cBhvr>
                                      <p:tavLst>
                                        <p:tav tm="0">
                                          <p:val>
                                            <p:strVal val="#ppt_y+.1"/>
                                          </p:val>
                                        </p:tav>
                                        <p:tav tm="100000">
                                          <p:val>
                                            <p:strVal val="#ppt_y"/>
                                          </p:val>
                                        </p:tav>
                                      </p:tavLst>
                                    </p:anim>
                                  </p:childTnLst>
                                </p:cTn>
                              </p:par>
                            </p:childTnLst>
                          </p:cTn>
                        </p:par>
                        <p:par>
                          <p:cTn id="64" fill="hold">
                            <p:stCondLst>
                              <p:cond delay="20000"/>
                            </p:stCondLst>
                            <p:childTnLst>
                              <p:par>
                                <p:cTn id="65" presetID="42" presetClass="entr" presetSubtype="0" fill="hold" grpId="0" nodeType="afterEffect">
                                  <p:stCondLst>
                                    <p:cond delay="0"/>
                                  </p:stCondLst>
                                  <p:childTnLst>
                                    <p:set>
                                      <p:cBhvr>
                                        <p:cTn id="66" dur="1" fill="hold">
                                          <p:stCondLst>
                                            <p:cond delay="0"/>
                                          </p:stCondLst>
                                        </p:cTn>
                                        <p:tgtEl>
                                          <p:spTgt spid="19466">
                                            <p:txEl>
                                              <p:pRg st="12" end="12"/>
                                            </p:txEl>
                                          </p:spTgt>
                                        </p:tgtEl>
                                        <p:attrNameLst>
                                          <p:attrName>style.visibility</p:attrName>
                                        </p:attrNameLst>
                                      </p:cBhvr>
                                      <p:to>
                                        <p:strVal val="visible"/>
                                      </p:to>
                                    </p:set>
                                    <p:animEffect transition="in" filter="fade">
                                      <p:cBhvr>
                                        <p:cTn id="67" dur="2000"/>
                                        <p:tgtEl>
                                          <p:spTgt spid="19466">
                                            <p:txEl>
                                              <p:pRg st="12" end="12"/>
                                            </p:txEl>
                                          </p:spTgt>
                                        </p:tgtEl>
                                      </p:cBhvr>
                                    </p:animEffect>
                                    <p:anim calcmode="lin" valueType="num">
                                      <p:cBhvr>
                                        <p:cTn id="68" dur="2000" fill="hold"/>
                                        <p:tgtEl>
                                          <p:spTgt spid="19466">
                                            <p:txEl>
                                              <p:pRg st="12" end="12"/>
                                            </p:txEl>
                                          </p:spTgt>
                                        </p:tgtEl>
                                        <p:attrNameLst>
                                          <p:attrName>ppt_x</p:attrName>
                                        </p:attrNameLst>
                                      </p:cBhvr>
                                      <p:tavLst>
                                        <p:tav tm="0">
                                          <p:val>
                                            <p:strVal val="#ppt_x"/>
                                          </p:val>
                                        </p:tav>
                                        <p:tav tm="100000">
                                          <p:val>
                                            <p:strVal val="#ppt_x"/>
                                          </p:val>
                                        </p:tav>
                                      </p:tavLst>
                                    </p:anim>
                                    <p:anim calcmode="lin" valueType="num">
                                      <p:cBhvr>
                                        <p:cTn id="69" dur="2000" fill="hold"/>
                                        <p:tgtEl>
                                          <p:spTgt spid="19466">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6"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295400"/>
            <a:ext cx="9144000" cy="5562600"/>
          </a:xfrm>
          <a:prstGeom prst="rect">
            <a:avLst/>
          </a:prstGeom>
          <a:solidFill>
            <a:srgbClr val="86226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8435" name="Picture 8"/>
          <p:cNvPicPr>
            <a:picLocks noChangeAspect="1" noChangeArrowheads="1"/>
          </p:cNvPicPr>
          <p:nvPr/>
        </p:nvPicPr>
        <p:blipFill>
          <a:blip r:embed="rId3"/>
          <a:srcRect l="43750"/>
          <a:stretch>
            <a:fillRect/>
          </a:stretch>
        </p:blipFill>
        <p:spPr bwMode="auto">
          <a:xfrm>
            <a:off x="5715000" y="0"/>
            <a:ext cx="3429000" cy="1219200"/>
          </a:xfrm>
          <a:prstGeom prst="rect">
            <a:avLst/>
          </a:prstGeom>
          <a:noFill/>
          <a:ln w="9525">
            <a:noFill/>
            <a:miter lim="800000"/>
            <a:headEnd/>
            <a:tailEnd/>
          </a:ln>
        </p:spPr>
      </p:pic>
      <p:pic>
        <p:nvPicPr>
          <p:cNvPr id="18436" name="Picture 9"/>
          <p:cNvPicPr>
            <a:picLocks noChangeAspect="1" noChangeArrowheads="1"/>
          </p:cNvPicPr>
          <p:nvPr/>
        </p:nvPicPr>
        <p:blipFill>
          <a:blip r:embed="rId4"/>
          <a:srcRect l="76250"/>
          <a:stretch>
            <a:fillRect/>
          </a:stretch>
        </p:blipFill>
        <p:spPr bwMode="auto">
          <a:xfrm>
            <a:off x="0" y="0"/>
            <a:ext cx="4267200" cy="1219200"/>
          </a:xfrm>
          <a:prstGeom prst="rect">
            <a:avLst/>
          </a:prstGeom>
          <a:noFill/>
          <a:ln w="9525">
            <a:noFill/>
            <a:miter lim="800000"/>
            <a:headEnd/>
            <a:tailEnd/>
          </a:ln>
        </p:spPr>
      </p:pic>
      <p:pic>
        <p:nvPicPr>
          <p:cNvPr id="18437" name="Picture 10" descr="649T6908.JPG"/>
          <p:cNvPicPr>
            <a:picLocks noChangeAspect="1"/>
          </p:cNvPicPr>
          <p:nvPr/>
        </p:nvPicPr>
        <p:blipFill>
          <a:blip r:embed="rId5"/>
          <a:srcRect l="64999" t="16541" r="10001" b="51880"/>
          <a:stretch>
            <a:fillRect/>
          </a:stretch>
        </p:blipFill>
        <p:spPr bwMode="auto">
          <a:xfrm>
            <a:off x="4264025" y="0"/>
            <a:ext cx="1450975" cy="1219200"/>
          </a:xfrm>
          <a:prstGeom prst="rect">
            <a:avLst/>
          </a:prstGeom>
          <a:noFill/>
          <a:ln w="9525">
            <a:noFill/>
            <a:miter lim="800000"/>
            <a:headEnd/>
            <a:tailEnd/>
          </a:ln>
        </p:spPr>
      </p:pic>
      <p:sp>
        <p:nvSpPr>
          <p:cNvPr id="37895" name="Rectangle 7"/>
          <p:cNvSpPr>
            <a:spLocks noChangeArrowheads="1"/>
          </p:cNvSpPr>
          <p:nvPr/>
        </p:nvSpPr>
        <p:spPr bwMode="auto">
          <a:xfrm>
            <a:off x="304800" y="1447800"/>
            <a:ext cx="8610600" cy="4271963"/>
          </a:xfrm>
          <a:prstGeom prst="rect">
            <a:avLst/>
          </a:prstGeom>
          <a:noFill/>
          <a:ln w="9525">
            <a:noFill/>
            <a:miter lim="800000"/>
            <a:headEnd/>
            <a:tailEnd/>
          </a:ln>
        </p:spPr>
        <p:txBody>
          <a:bodyPr anchor="ctr">
            <a:spAutoFit/>
          </a:bodyPr>
          <a:lstStyle/>
          <a:p>
            <a:r>
              <a:rPr lang="en-US" sz="2000" b="1">
                <a:solidFill>
                  <a:schemeClr val="bg1"/>
                </a:solidFill>
                <a:latin typeface="Garamond" pitchFamily="18" charset="0"/>
              </a:rPr>
              <a:t>Ethical Dilemma Related to Responsibility to the Institution</a:t>
            </a:r>
          </a:p>
          <a:p>
            <a:endParaRPr lang="en-US" sz="2000" b="1">
              <a:solidFill>
                <a:schemeClr val="bg1"/>
              </a:solidFill>
              <a:latin typeface="Garamond" pitchFamily="18" charset="0"/>
            </a:endParaRPr>
          </a:p>
          <a:p>
            <a:r>
              <a:rPr lang="en-US">
                <a:solidFill>
                  <a:schemeClr val="bg1"/>
                </a:solidFill>
                <a:latin typeface="Garamond" pitchFamily="18" charset="0"/>
              </a:rPr>
              <a:t>You are a residence hall director with responsibility for adjudicating minor offenses in your hall as well as responsibility for overseeing student organization operations. You have worked hard to create strong working relationships with your RA staff, students in your hall, and the leaders of student organizations. </a:t>
            </a:r>
          </a:p>
          <a:p>
            <a:endParaRPr lang="en-US">
              <a:solidFill>
                <a:schemeClr val="bg1"/>
              </a:solidFill>
              <a:latin typeface="Garamond" pitchFamily="18" charset="0"/>
            </a:endParaRPr>
          </a:p>
          <a:p>
            <a:r>
              <a:rPr lang="en-US">
                <a:solidFill>
                  <a:schemeClr val="bg1"/>
                </a:solidFill>
                <a:latin typeface="Garamond" pitchFamily="18" charset="0"/>
              </a:rPr>
              <a:t>At the end of the last academic year, two separate incidents occurred in which several students were arrested for dealing drugs and several other students were hospitalized as a result of an over-intoxication while at an “illegal” party in a residence hall room. These two incidents resulted in the mandate from trustees to strengthen institution policies regarding drug and alcohol use. A few weeks before classes started this fall, the new policy was passed and disseminated to the campus community. </a:t>
            </a:r>
          </a:p>
          <a:p>
            <a:endParaRPr lang="en-US">
              <a:solidFill>
                <a:schemeClr val="bg1"/>
              </a:solidFill>
              <a:latin typeface="Garamond" pitchFamily="18" charset="0"/>
            </a:endParaRPr>
          </a:p>
          <a:p>
            <a:pPr algn="r"/>
            <a:r>
              <a:rPr lang="en-US" i="1">
                <a:solidFill>
                  <a:schemeClr val="bg1"/>
                </a:solidFill>
                <a:latin typeface="Garamond" pitchFamily="18" charset="0"/>
              </a:rPr>
              <a:t>Continued on following slide…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7895"/>
                                        </p:tgtEl>
                                        <p:attrNameLst>
                                          <p:attrName>style.visibility</p:attrName>
                                        </p:attrNameLst>
                                      </p:cBhvr>
                                      <p:to>
                                        <p:strVal val="visible"/>
                                      </p:to>
                                    </p:set>
                                    <p:animEffect transition="in" filter="fade">
                                      <p:cBhvr>
                                        <p:cTn id="7" dur="1000"/>
                                        <p:tgtEl>
                                          <p:spTgt spid="37895"/>
                                        </p:tgtEl>
                                      </p:cBhvr>
                                    </p:animEffect>
                                    <p:anim calcmode="lin" valueType="num">
                                      <p:cBhvr>
                                        <p:cTn id="8" dur="1000" fill="hold"/>
                                        <p:tgtEl>
                                          <p:spTgt spid="37895"/>
                                        </p:tgtEl>
                                        <p:attrNameLst>
                                          <p:attrName>ppt_x</p:attrName>
                                        </p:attrNameLst>
                                      </p:cBhvr>
                                      <p:tavLst>
                                        <p:tav tm="0">
                                          <p:val>
                                            <p:strVal val="#ppt_x"/>
                                          </p:val>
                                        </p:tav>
                                        <p:tav tm="100000">
                                          <p:val>
                                            <p:strVal val="#ppt_x"/>
                                          </p:val>
                                        </p:tav>
                                      </p:tavLst>
                                    </p:anim>
                                    <p:anim calcmode="lin" valueType="num">
                                      <p:cBhvr>
                                        <p:cTn id="9" dur="1000" fill="hold"/>
                                        <p:tgtEl>
                                          <p:spTgt spid="3789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295400"/>
            <a:ext cx="9144000" cy="5562600"/>
          </a:xfrm>
          <a:prstGeom prst="rect">
            <a:avLst/>
          </a:prstGeom>
          <a:solidFill>
            <a:srgbClr val="86226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9459" name="Picture 8"/>
          <p:cNvPicPr>
            <a:picLocks noChangeAspect="1" noChangeArrowheads="1"/>
          </p:cNvPicPr>
          <p:nvPr/>
        </p:nvPicPr>
        <p:blipFill>
          <a:blip r:embed="rId3"/>
          <a:srcRect l="43750"/>
          <a:stretch>
            <a:fillRect/>
          </a:stretch>
        </p:blipFill>
        <p:spPr bwMode="auto">
          <a:xfrm>
            <a:off x="5715000" y="0"/>
            <a:ext cx="3429000" cy="1219200"/>
          </a:xfrm>
          <a:prstGeom prst="rect">
            <a:avLst/>
          </a:prstGeom>
          <a:noFill/>
          <a:ln w="9525">
            <a:noFill/>
            <a:miter lim="800000"/>
            <a:headEnd/>
            <a:tailEnd/>
          </a:ln>
        </p:spPr>
      </p:pic>
      <p:pic>
        <p:nvPicPr>
          <p:cNvPr id="19460" name="Picture 9"/>
          <p:cNvPicPr>
            <a:picLocks noChangeAspect="1" noChangeArrowheads="1"/>
          </p:cNvPicPr>
          <p:nvPr/>
        </p:nvPicPr>
        <p:blipFill>
          <a:blip r:embed="rId4"/>
          <a:srcRect l="76250"/>
          <a:stretch>
            <a:fillRect/>
          </a:stretch>
        </p:blipFill>
        <p:spPr bwMode="auto">
          <a:xfrm>
            <a:off x="0" y="0"/>
            <a:ext cx="4267200" cy="1219200"/>
          </a:xfrm>
          <a:prstGeom prst="rect">
            <a:avLst/>
          </a:prstGeom>
          <a:noFill/>
          <a:ln w="9525">
            <a:noFill/>
            <a:miter lim="800000"/>
            <a:headEnd/>
            <a:tailEnd/>
          </a:ln>
        </p:spPr>
      </p:pic>
      <p:pic>
        <p:nvPicPr>
          <p:cNvPr id="19461" name="Picture 10" descr="649T6908.JPG"/>
          <p:cNvPicPr>
            <a:picLocks noChangeAspect="1"/>
          </p:cNvPicPr>
          <p:nvPr/>
        </p:nvPicPr>
        <p:blipFill>
          <a:blip r:embed="rId5"/>
          <a:srcRect l="64999" t="16541" r="10001" b="51880"/>
          <a:stretch>
            <a:fillRect/>
          </a:stretch>
        </p:blipFill>
        <p:spPr bwMode="auto">
          <a:xfrm>
            <a:off x="4264025" y="0"/>
            <a:ext cx="1450975" cy="1219200"/>
          </a:xfrm>
          <a:prstGeom prst="rect">
            <a:avLst/>
          </a:prstGeom>
          <a:noFill/>
          <a:ln w="9525">
            <a:noFill/>
            <a:miter lim="800000"/>
            <a:headEnd/>
            <a:tailEnd/>
          </a:ln>
        </p:spPr>
      </p:pic>
      <p:sp>
        <p:nvSpPr>
          <p:cNvPr id="38917" name="Rectangle 5"/>
          <p:cNvSpPr>
            <a:spLocks noChangeArrowheads="1"/>
          </p:cNvSpPr>
          <p:nvPr/>
        </p:nvSpPr>
        <p:spPr bwMode="auto">
          <a:xfrm>
            <a:off x="381000" y="1447800"/>
            <a:ext cx="8305800" cy="4211638"/>
          </a:xfrm>
          <a:prstGeom prst="rect">
            <a:avLst/>
          </a:prstGeom>
          <a:noFill/>
          <a:ln w="9525">
            <a:noFill/>
            <a:miter lim="800000"/>
            <a:headEnd/>
            <a:tailEnd/>
          </a:ln>
        </p:spPr>
        <p:txBody>
          <a:bodyPr>
            <a:spAutoFit/>
          </a:bodyPr>
          <a:lstStyle/>
          <a:p>
            <a:r>
              <a:rPr lang="en-US">
                <a:solidFill>
                  <a:schemeClr val="bg1"/>
                </a:solidFill>
                <a:latin typeface="Garamond" pitchFamily="18" charset="0"/>
              </a:rPr>
              <a:t>The former policy stated that students caught using or in possession of drugs or underage alcohol use would be referred to counseling and put on probation and subsequent citations judged based on context and harm to self or others. The new policy stipulates that any student caught in possession, using, or selling drugs will be suspended from the institution for at least one year. Students cited for underage drinking three times in their college careers will be suspended indefinitely, and if harm to others occurs as a result of alcohol use, a student will be suspended for one year.</a:t>
            </a:r>
          </a:p>
          <a:p>
            <a:endParaRPr lang="en-US">
              <a:solidFill>
                <a:schemeClr val="bg1"/>
              </a:solidFill>
              <a:latin typeface="Garamond" pitchFamily="18" charset="0"/>
            </a:endParaRPr>
          </a:p>
          <a:p>
            <a:r>
              <a:rPr lang="en-US">
                <a:solidFill>
                  <a:schemeClr val="bg1"/>
                </a:solidFill>
                <a:latin typeface="Garamond" pitchFamily="18" charset="0"/>
              </a:rPr>
              <a:t>You do not agree with the new policy because you think that student affairs professionals and counselors can help students think through their choices. By suspending students, you believe the learning opportunity is lost. Some of your other colleagues agree with you on this point. When your students and RA staff return to campus, many of them are also complaining to you about the unfairness of the new policy. They want to know what you think about the policies and why they changed. You even hear some students say that the policy will not affect their behavior at all.</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8917"/>
                                        </p:tgtEl>
                                        <p:attrNameLst>
                                          <p:attrName>style.visibility</p:attrName>
                                        </p:attrNameLst>
                                      </p:cBhvr>
                                      <p:to>
                                        <p:strVal val="visible"/>
                                      </p:to>
                                    </p:set>
                                    <p:animEffect transition="in" filter="fade">
                                      <p:cBhvr>
                                        <p:cTn id="7" dur="1000"/>
                                        <p:tgtEl>
                                          <p:spTgt spid="38917"/>
                                        </p:tgtEl>
                                      </p:cBhvr>
                                    </p:animEffect>
                                    <p:anim calcmode="lin" valueType="num">
                                      <p:cBhvr>
                                        <p:cTn id="8" dur="1000" fill="hold"/>
                                        <p:tgtEl>
                                          <p:spTgt spid="38917"/>
                                        </p:tgtEl>
                                        <p:attrNameLst>
                                          <p:attrName>ppt_x</p:attrName>
                                        </p:attrNameLst>
                                      </p:cBhvr>
                                      <p:tavLst>
                                        <p:tav tm="0">
                                          <p:val>
                                            <p:strVal val="#ppt_x"/>
                                          </p:val>
                                        </p:tav>
                                        <p:tav tm="100000">
                                          <p:val>
                                            <p:strVal val="#ppt_x"/>
                                          </p:val>
                                        </p:tav>
                                      </p:tavLst>
                                    </p:anim>
                                    <p:anim calcmode="lin" valueType="num">
                                      <p:cBhvr>
                                        <p:cTn id="9" dur="1000" fill="hold"/>
                                        <p:tgtEl>
                                          <p:spTgt spid="389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1295400"/>
            <a:ext cx="9144000" cy="5562600"/>
          </a:xfrm>
          <a:prstGeom prst="rect">
            <a:avLst/>
          </a:prstGeom>
          <a:solidFill>
            <a:srgbClr val="86226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0483" name="Picture 12"/>
          <p:cNvPicPr>
            <a:picLocks noChangeAspect="1" noChangeArrowheads="1"/>
          </p:cNvPicPr>
          <p:nvPr/>
        </p:nvPicPr>
        <p:blipFill>
          <a:blip r:embed="rId3"/>
          <a:srcRect l="43750"/>
          <a:stretch>
            <a:fillRect/>
          </a:stretch>
        </p:blipFill>
        <p:spPr bwMode="auto">
          <a:xfrm>
            <a:off x="5715000" y="0"/>
            <a:ext cx="3429000" cy="1219200"/>
          </a:xfrm>
          <a:prstGeom prst="rect">
            <a:avLst/>
          </a:prstGeom>
          <a:noFill/>
          <a:ln w="9525">
            <a:noFill/>
            <a:miter lim="800000"/>
            <a:headEnd/>
            <a:tailEnd/>
          </a:ln>
        </p:spPr>
      </p:pic>
      <p:pic>
        <p:nvPicPr>
          <p:cNvPr id="20484" name="Picture 13"/>
          <p:cNvPicPr>
            <a:picLocks noChangeAspect="1" noChangeArrowheads="1"/>
          </p:cNvPicPr>
          <p:nvPr/>
        </p:nvPicPr>
        <p:blipFill>
          <a:blip r:embed="rId4"/>
          <a:srcRect l="76250"/>
          <a:stretch>
            <a:fillRect/>
          </a:stretch>
        </p:blipFill>
        <p:spPr bwMode="auto">
          <a:xfrm>
            <a:off x="0" y="0"/>
            <a:ext cx="4267200" cy="1219200"/>
          </a:xfrm>
          <a:prstGeom prst="rect">
            <a:avLst/>
          </a:prstGeom>
          <a:noFill/>
          <a:ln w="9525">
            <a:noFill/>
            <a:miter lim="800000"/>
            <a:headEnd/>
            <a:tailEnd/>
          </a:ln>
        </p:spPr>
      </p:pic>
      <p:pic>
        <p:nvPicPr>
          <p:cNvPr id="20485" name="Picture 14" descr="649T6908.JPG"/>
          <p:cNvPicPr>
            <a:picLocks noChangeAspect="1"/>
          </p:cNvPicPr>
          <p:nvPr/>
        </p:nvPicPr>
        <p:blipFill>
          <a:blip r:embed="rId5"/>
          <a:srcRect l="64999" t="16541" r="10001" b="51880"/>
          <a:stretch>
            <a:fillRect/>
          </a:stretch>
        </p:blipFill>
        <p:spPr bwMode="auto">
          <a:xfrm>
            <a:off x="4264025" y="0"/>
            <a:ext cx="1450975" cy="1219200"/>
          </a:xfrm>
          <a:prstGeom prst="rect">
            <a:avLst/>
          </a:prstGeom>
          <a:noFill/>
          <a:ln w="9525">
            <a:noFill/>
            <a:miter lim="800000"/>
            <a:headEnd/>
            <a:tailEnd/>
          </a:ln>
        </p:spPr>
      </p:pic>
      <p:sp>
        <p:nvSpPr>
          <p:cNvPr id="20490" name="Rectangle 10"/>
          <p:cNvSpPr>
            <a:spLocks noChangeArrowheads="1"/>
          </p:cNvSpPr>
          <p:nvPr/>
        </p:nvSpPr>
        <p:spPr bwMode="auto">
          <a:xfrm>
            <a:off x="304800" y="1479550"/>
            <a:ext cx="8404225" cy="2530475"/>
          </a:xfrm>
          <a:prstGeom prst="rect">
            <a:avLst/>
          </a:prstGeom>
          <a:noFill/>
          <a:ln w="9525">
            <a:noFill/>
            <a:miter lim="800000"/>
            <a:headEnd/>
            <a:tailEnd/>
          </a:ln>
        </p:spPr>
        <p:txBody>
          <a:bodyPr wrap="none" anchor="ctr">
            <a:spAutoFit/>
          </a:bodyPr>
          <a:lstStyle/>
          <a:p>
            <a:pPr marL="342900" indent="-342900"/>
            <a:r>
              <a:rPr lang="en-US" sz="2000" b="1">
                <a:solidFill>
                  <a:schemeClr val="bg1"/>
                </a:solidFill>
                <a:latin typeface="Garamond" pitchFamily="18" charset="0"/>
              </a:rPr>
              <a:t>Ethical Dilemma Follow-up Questions</a:t>
            </a:r>
          </a:p>
          <a:p>
            <a:pPr marL="342900" indent="-342900"/>
            <a:endParaRPr lang="en-US" sz="2000">
              <a:solidFill>
                <a:schemeClr val="bg1"/>
              </a:solidFill>
              <a:latin typeface="Garamond" pitchFamily="18" charset="0"/>
            </a:endParaRPr>
          </a:p>
          <a:p>
            <a:pPr marL="342900" indent="-342900">
              <a:buFontTx/>
              <a:buAutoNum type="arabicPeriod"/>
            </a:pPr>
            <a:r>
              <a:rPr lang="en-US" sz="2000">
                <a:solidFill>
                  <a:schemeClr val="bg1"/>
                </a:solidFill>
                <a:latin typeface="Garamond" pitchFamily="18" charset="0"/>
              </a:rPr>
              <a:t>What do you do in this situation?</a:t>
            </a:r>
          </a:p>
          <a:p>
            <a:pPr marL="342900" indent="-342900">
              <a:buFontTx/>
              <a:buAutoNum type="arabicPeriod"/>
            </a:pPr>
            <a:r>
              <a:rPr lang="en-US" sz="2000">
                <a:solidFill>
                  <a:schemeClr val="bg1"/>
                </a:solidFill>
                <a:latin typeface="Garamond" pitchFamily="18" charset="0"/>
              </a:rPr>
              <a:t>What, if anything, could/should you have done before the policy was passed?</a:t>
            </a:r>
          </a:p>
          <a:p>
            <a:pPr marL="342900" indent="-342900">
              <a:buFontTx/>
              <a:buAutoNum type="arabicPeriod"/>
            </a:pPr>
            <a:r>
              <a:rPr lang="en-US" sz="2000">
                <a:solidFill>
                  <a:schemeClr val="bg1"/>
                </a:solidFill>
                <a:latin typeface="Garamond" pitchFamily="18" charset="0"/>
              </a:rPr>
              <a:t>What types of conversations should/can you have with your students?</a:t>
            </a:r>
          </a:p>
          <a:p>
            <a:pPr marL="342900" indent="-342900">
              <a:buFontTx/>
              <a:buAutoNum type="arabicPeriod"/>
            </a:pPr>
            <a:r>
              <a:rPr lang="en-US" sz="2000">
                <a:solidFill>
                  <a:schemeClr val="bg1"/>
                </a:solidFill>
                <a:latin typeface="Garamond" pitchFamily="18" charset="0"/>
              </a:rPr>
              <a:t>How can you use this situation to encourage student development and learning?</a:t>
            </a:r>
          </a:p>
          <a:p>
            <a:pPr marL="342900" indent="-342900">
              <a:buFontTx/>
              <a:buAutoNum type="arabicPeriod"/>
            </a:pPr>
            <a:r>
              <a:rPr lang="en-US" sz="2000">
                <a:solidFill>
                  <a:schemeClr val="bg1"/>
                </a:solidFill>
                <a:latin typeface="Garamond" pitchFamily="18" charset="0"/>
              </a:rPr>
              <a:t>Why is this example an ethical dilemma?</a:t>
            </a:r>
          </a:p>
          <a:p>
            <a:pPr marL="342900" indent="-342900">
              <a:buFontTx/>
              <a:buAutoNum type="arabicPeriod"/>
            </a:pPr>
            <a:r>
              <a:rPr lang="en-US" sz="2000">
                <a:solidFill>
                  <a:schemeClr val="bg1"/>
                </a:solidFill>
                <a:latin typeface="Garamond" pitchFamily="18" charset="0"/>
              </a:rPr>
              <a:t>What action(s) are you going to take as a result of the policy change?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0490">
                                            <p:txEl>
                                              <p:pRg st="2" end="2"/>
                                            </p:txEl>
                                          </p:spTgt>
                                        </p:tgtEl>
                                        <p:attrNameLst>
                                          <p:attrName>style.visibility</p:attrName>
                                        </p:attrNameLst>
                                      </p:cBhvr>
                                      <p:to>
                                        <p:strVal val="visible"/>
                                      </p:to>
                                    </p:set>
                                    <p:animEffect transition="in" filter="fade">
                                      <p:cBhvr>
                                        <p:cTn id="7" dur="1000"/>
                                        <p:tgtEl>
                                          <p:spTgt spid="20490">
                                            <p:txEl>
                                              <p:pRg st="2" end="2"/>
                                            </p:txEl>
                                          </p:spTgt>
                                        </p:tgtEl>
                                      </p:cBhvr>
                                    </p:animEffect>
                                    <p:anim calcmode="lin" valueType="num">
                                      <p:cBhvr>
                                        <p:cTn id="8" dur="1000" fill="hold"/>
                                        <p:tgtEl>
                                          <p:spTgt spid="2049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0490">
                                            <p:txEl>
                                              <p:pRg st="2" end="2"/>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20490">
                                            <p:txEl>
                                              <p:pRg st="3" end="3"/>
                                            </p:txEl>
                                          </p:spTgt>
                                        </p:tgtEl>
                                        <p:attrNameLst>
                                          <p:attrName>style.visibility</p:attrName>
                                        </p:attrNameLst>
                                      </p:cBhvr>
                                      <p:to>
                                        <p:strVal val="visible"/>
                                      </p:to>
                                    </p:set>
                                    <p:animEffect transition="in" filter="fade">
                                      <p:cBhvr>
                                        <p:cTn id="13" dur="2000"/>
                                        <p:tgtEl>
                                          <p:spTgt spid="20490">
                                            <p:txEl>
                                              <p:pRg st="3" end="3"/>
                                            </p:txEl>
                                          </p:spTgt>
                                        </p:tgtEl>
                                      </p:cBhvr>
                                    </p:animEffect>
                                    <p:anim calcmode="lin" valueType="num">
                                      <p:cBhvr>
                                        <p:cTn id="14" dur="2000" fill="hold"/>
                                        <p:tgtEl>
                                          <p:spTgt spid="20490">
                                            <p:txEl>
                                              <p:pRg st="3" end="3"/>
                                            </p:txEl>
                                          </p:spTgt>
                                        </p:tgtEl>
                                        <p:attrNameLst>
                                          <p:attrName>ppt_x</p:attrName>
                                        </p:attrNameLst>
                                      </p:cBhvr>
                                      <p:tavLst>
                                        <p:tav tm="0">
                                          <p:val>
                                            <p:strVal val="#ppt_x"/>
                                          </p:val>
                                        </p:tav>
                                        <p:tav tm="100000">
                                          <p:val>
                                            <p:strVal val="#ppt_x"/>
                                          </p:val>
                                        </p:tav>
                                      </p:tavLst>
                                    </p:anim>
                                    <p:anim calcmode="lin" valueType="num">
                                      <p:cBhvr>
                                        <p:cTn id="15" dur="2000" fill="hold"/>
                                        <p:tgtEl>
                                          <p:spTgt spid="20490">
                                            <p:txEl>
                                              <p:pRg st="3" end="3"/>
                                            </p:txEl>
                                          </p:spTgt>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42" presetClass="entr" presetSubtype="0" fill="hold" nodeType="afterEffect">
                                  <p:stCondLst>
                                    <p:cond delay="0"/>
                                  </p:stCondLst>
                                  <p:childTnLst>
                                    <p:set>
                                      <p:cBhvr>
                                        <p:cTn id="18" dur="1" fill="hold">
                                          <p:stCondLst>
                                            <p:cond delay="0"/>
                                          </p:stCondLst>
                                        </p:cTn>
                                        <p:tgtEl>
                                          <p:spTgt spid="20490">
                                            <p:txEl>
                                              <p:pRg st="4" end="4"/>
                                            </p:txEl>
                                          </p:spTgt>
                                        </p:tgtEl>
                                        <p:attrNameLst>
                                          <p:attrName>style.visibility</p:attrName>
                                        </p:attrNameLst>
                                      </p:cBhvr>
                                      <p:to>
                                        <p:strVal val="visible"/>
                                      </p:to>
                                    </p:set>
                                    <p:animEffect transition="in" filter="fade">
                                      <p:cBhvr>
                                        <p:cTn id="19" dur="2000"/>
                                        <p:tgtEl>
                                          <p:spTgt spid="20490">
                                            <p:txEl>
                                              <p:pRg st="4" end="4"/>
                                            </p:txEl>
                                          </p:spTgt>
                                        </p:tgtEl>
                                      </p:cBhvr>
                                    </p:animEffect>
                                    <p:anim calcmode="lin" valueType="num">
                                      <p:cBhvr>
                                        <p:cTn id="20" dur="2000" fill="hold"/>
                                        <p:tgtEl>
                                          <p:spTgt spid="20490">
                                            <p:txEl>
                                              <p:pRg st="4" end="4"/>
                                            </p:txEl>
                                          </p:spTgt>
                                        </p:tgtEl>
                                        <p:attrNameLst>
                                          <p:attrName>ppt_x</p:attrName>
                                        </p:attrNameLst>
                                      </p:cBhvr>
                                      <p:tavLst>
                                        <p:tav tm="0">
                                          <p:val>
                                            <p:strVal val="#ppt_x"/>
                                          </p:val>
                                        </p:tav>
                                        <p:tav tm="100000">
                                          <p:val>
                                            <p:strVal val="#ppt_x"/>
                                          </p:val>
                                        </p:tav>
                                      </p:tavLst>
                                    </p:anim>
                                    <p:anim calcmode="lin" valueType="num">
                                      <p:cBhvr>
                                        <p:cTn id="21" dur="2000" fill="hold"/>
                                        <p:tgtEl>
                                          <p:spTgt spid="20490">
                                            <p:txEl>
                                              <p:pRg st="4" end="4"/>
                                            </p:txEl>
                                          </p:spTgt>
                                        </p:tgtEl>
                                        <p:attrNameLst>
                                          <p:attrName>ppt_y</p:attrName>
                                        </p:attrNameLst>
                                      </p:cBhvr>
                                      <p:tavLst>
                                        <p:tav tm="0">
                                          <p:val>
                                            <p:strVal val="#ppt_y+.1"/>
                                          </p:val>
                                        </p:tav>
                                        <p:tav tm="100000">
                                          <p:val>
                                            <p:strVal val="#ppt_y"/>
                                          </p:val>
                                        </p:tav>
                                      </p:tavLst>
                                    </p:anim>
                                  </p:childTnLst>
                                </p:cTn>
                              </p:par>
                            </p:childTnLst>
                          </p:cTn>
                        </p:par>
                        <p:par>
                          <p:cTn id="22" fill="hold">
                            <p:stCondLst>
                              <p:cond delay="5000"/>
                            </p:stCondLst>
                            <p:childTnLst>
                              <p:par>
                                <p:cTn id="23" presetID="42" presetClass="entr" presetSubtype="0" fill="hold" nodeType="afterEffect">
                                  <p:stCondLst>
                                    <p:cond delay="0"/>
                                  </p:stCondLst>
                                  <p:childTnLst>
                                    <p:set>
                                      <p:cBhvr>
                                        <p:cTn id="24" dur="1" fill="hold">
                                          <p:stCondLst>
                                            <p:cond delay="0"/>
                                          </p:stCondLst>
                                        </p:cTn>
                                        <p:tgtEl>
                                          <p:spTgt spid="20490">
                                            <p:txEl>
                                              <p:pRg st="5" end="5"/>
                                            </p:txEl>
                                          </p:spTgt>
                                        </p:tgtEl>
                                        <p:attrNameLst>
                                          <p:attrName>style.visibility</p:attrName>
                                        </p:attrNameLst>
                                      </p:cBhvr>
                                      <p:to>
                                        <p:strVal val="visible"/>
                                      </p:to>
                                    </p:set>
                                    <p:animEffect transition="in" filter="fade">
                                      <p:cBhvr>
                                        <p:cTn id="25" dur="2000"/>
                                        <p:tgtEl>
                                          <p:spTgt spid="20490">
                                            <p:txEl>
                                              <p:pRg st="5" end="5"/>
                                            </p:txEl>
                                          </p:spTgt>
                                        </p:tgtEl>
                                      </p:cBhvr>
                                    </p:animEffect>
                                    <p:anim calcmode="lin" valueType="num">
                                      <p:cBhvr>
                                        <p:cTn id="26" dur="2000" fill="hold"/>
                                        <p:tgtEl>
                                          <p:spTgt spid="20490">
                                            <p:txEl>
                                              <p:pRg st="5" end="5"/>
                                            </p:txEl>
                                          </p:spTgt>
                                        </p:tgtEl>
                                        <p:attrNameLst>
                                          <p:attrName>ppt_x</p:attrName>
                                        </p:attrNameLst>
                                      </p:cBhvr>
                                      <p:tavLst>
                                        <p:tav tm="0">
                                          <p:val>
                                            <p:strVal val="#ppt_x"/>
                                          </p:val>
                                        </p:tav>
                                        <p:tav tm="100000">
                                          <p:val>
                                            <p:strVal val="#ppt_x"/>
                                          </p:val>
                                        </p:tav>
                                      </p:tavLst>
                                    </p:anim>
                                    <p:anim calcmode="lin" valueType="num">
                                      <p:cBhvr>
                                        <p:cTn id="27" dur="2000" fill="hold"/>
                                        <p:tgtEl>
                                          <p:spTgt spid="20490">
                                            <p:txEl>
                                              <p:pRg st="5" end="5"/>
                                            </p:txEl>
                                          </p:spTgt>
                                        </p:tgtEl>
                                        <p:attrNameLst>
                                          <p:attrName>ppt_y</p:attrName>
                                        </p:attrNameLst>
                                      </p:cBhvr>
                                      <p:tavLst>
                                        <p:tav tm="0">
                                          <p:val>
                                            <p:strVal val="#ppt_y+.1"/>
                                          </p:val>
                                        </p:tav>
                                        <p:tav tm="100000">
                                          <p:val>
                                            <p:strVal val="#ppt_y"/>
                                          </p:val>
                                        </p:tav>
                                      </p:tavLst>
                                    </p:anim>
                                  </p:childTnLst>
                                </p:cTn>
                              </p:par>
                            </p:childTnLst>
                          </p:cTn>
                        </p:par>
                        <p:par>
                          <p:cTn id="28" fill="hold">
                            <p:stCondLst>
                              <p:cond delay="7000"/>
                            </p:stCondLst>
                            <p:childTnLst>
                              <p:par>
                                <p:cTn id="29" presetID="42" presetClass="entr" presetSubtype="0" fill="hold" nodeType="afterEffect">
                                  <p:stCondLst>
                                    <p:cond delay="0"/>
                                  </p:stCondLst>
                                  <p:childTnLst>
                                    <p:set>
                                      <p:cBhvr>
                                        <p:cTn id="30" dur="1" fill="hold">
                                          <p:stCondLst>
                                            <p:cond delay="0"/>
                                          </p:stCondLst>
                                        </p:cTn>
                                        <p:tgtEl>
                                          <p:spTgt spid="20490">
                                            <p:txEl>
                                              <p:pRg st="6" end="6"/>
                                            </p:txEl>
                                          </p:spTgt>
                                        </p:tgtEl>
                                        <p:attrNameLst>
                                          <p:attrName>style.visibility</p:attrName>
                                        </p:attrNameLst>
                                      </p:cBhvr>
                                      <p:to>
                                        <p:strVal val="visible"/>
                                      </p:to>
                                    </p:set>
                                    <p:animEffect transition="in" filter="fade">
                                      <p:cBhvr>
                                        <p:cTn id="31" dur="2000"/>
                                        <p:tgtEl>
                                          <p:spTgt spid="20490">
                                            <p:txEl>
                                              <p:pRg st="6" end="6"/>
                                            </p:txEl>
                                          </p:spTgt>
                                        </p:tgtEl>
                                      </p:cBhvr>
                                    </p:animEffect>
                                    <p:anim calcmode="lin" valueType="num">
                                      <p:cBhvr>
                                        <p:cTn id="32" dur="2000" fill="hold"/>
                                        <p:tgtEl>
                                          <p:spTgt spid="20490">
                                            <p:txEl>
                                              <p:pRg st="6" end="6"/>
                                            </p:txEl>
                                          </p:spTgt>
                                        </p:tgtEl>
                                        <p:attrNameLst>
                                          <p:attrName>ppt_x</p:attrName>
                                        </p:attrNameLst>
                                      </p:cBhvr>
                                      <p:tavLst>
                                        <p:tav tm="0">
                                          <p:val>
                                            <p:strVal val="#ppt_x"/>
                                          </p:val>
                                        </p:tav>
                                        <p:tav tm="100000">
                                          <p:val>
                                            <p:strVal val="#ppt_x"/>
                                          </p:val>
                                        </p:tav>
                                      </p:tavLst>
                                    </p:anim>
                                    <p:anim calcmode="lin" valueType="num">
                                      <p:cBhvr>
                                        <p:cTn id="33" dur="2000" fill="hold"/>
                                        <p:tgtEl>
                                          <p:spTgt spid="20490">
                                            <p:txEl>
                                              <p:pRg st="6" end="6"/>
                                            </p:txEl>
                                          </p:spTgt>
                                        </p:tgtEl>
                                        <p:attrNameLst>
                                          <p:attrName>ppt_y</p:attrName>
                                        </p:attrNameLst>
                                      </p:cBhvr>
                                      <p:tavLst>
                                        <p:tav tm="0">
                                          <p:val>
                                            <p:strVal val="#ppt_y+.1"/>
                                          </p:val>
                                        </p:tav>
                                        <p:tav tm="100000">
                                          <p:val>
                                            <p:strVal val="#ppt_y"/>
                                          </p:val>
                                        </p:tav>
                                      </p:tavLst>
                                    </p:anim>
                                  </p:childTnLst>
                                </p:cTn>
                              </p:par>
                            </p:childTnLst>
                          </p:cTn>
                        </p:par>
                        <p:par>
                          <p:cTn id="34" fill="hold">
                            <p:stCondLst>
                              <p:cond delay="9000"/>
                            </p:stCondLst>
                            <p:childTnLst>
                              <p:par>
                                <p:cTn id="35" presetID="42" presetClass="entr" presetSubtype="0" fill="hold" nodeType="afterEffect">
                                  <p:stCondLst>
                                    <p:cond delay="0"/>
                                  </p:stCondLst>
                                  <p:childTnLst>
                                    <p:set>
                                      <p:cBhvr>
                                        <p:cTn id="36" dur="1" fill="hold">
                                          <p:stCondLst>
                                            <p:cond delay="0"/>
                                          </p:stCondLst>
                                        </p:cTn>
                                        <p:tgtEl>
                                          <p:spTgt spid="20490">
                                            <p:txEl>
                                              <p:pRg st="7" end="7"/>
                                            </p:txEl>
                                          </p:spTgt>
                                        </p:tgtEl>
                                        <p:attrNameLst>
                                          <p:attrName>style.visibility</p:attrName>
                                        </p:attrNameLst>
                                      </p:cBhvr>
                                      <p:to>
                                        <p:strVal val="visible"/>
                                      </p:to>
                                    </p:set>
                                    <p:animEffect transition="in" filter="fade">
                                      <p:cBhvr>
                                        <p:cTn id="37" dur="2000"/>
                                        <p:tgtEl>
                                          <p:spTgt spid="20490">
                                            <p:txEl>
                                              <p:pRg st="7" end="7"/>
                                            </p:txEl>
                                          </p:spTgt>
                                        </p:tgtEl>
                                      </p:cBhvr>
                                    </p:animEffect>
                                    <p:anim calcmode="lin" valueType="num">
                                      <p:cBhvr>
                                        <p:cTn id="38" dur="2000" fill="hold"/>
                                        <p:tgtEl>
                                          <p:spTgt spid="20490">
                                            <p:txEl>
                                              <p:pRg st="7" end="7"/>
                                            </p:txEl>
                                          </p:spTgt>
                                        </p:tgtEl>
                                        <p:attrNameLst>
                                          <p:attrName>ppt_x</p:attrName>
                                        </p:attrNameLst>
                                      </p:cBhvr>
                                      <p:tavLst>
                                        <p:tav tm="0">
                                          <p:val>
                                            <p:strVal val="#ppt_x"/>
                                          </p:val>
                                        </p:tav>
                                        <p:tav tm="100000">
                                          <p:val>
                                            <p:strVal val="#ppt_x"/>
                                          </p:val>
                                        </p:tav>
                                      </p:tavLst>
                                    </p:anim>
                                    <p:anim calcmode="lin" valueType="num">
                                      <p:cBhvr>
                                        <p:cTn id="39" dur="2000" fill="hold"/>
                                        <p:tgtEl>
                                          <p:spTgt spid="20490">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4"/>
          <p:cNvSpPr>
            <a:spLocks noChangeArrowheads="1"/>
          </p:cNvSpPr>
          <p:nvPr/>
        </p:nvSpPr>
        <p:spPr bwMode="auto">
          <a:xfrm>
            <a:off x="0" y="381000"/>
            <a:ext cx="9144000" cy="914400"/>
          </a:xfrm>
          <a:prstGeom prst="rect">
            <a:avLst/>
          </a:prstGeom>
          <a:solidFill>
            <a:srgbClr val="86226C"/>
          </a:solidFill>
          <a:ln w="9525">
            <a:solidFill>
              <a:schemeClr val="tx1"/>
            </a:solidFill>
            <a:miter lim="800000"/>
            <a:headEnd/>
            <a:tailEnd/>
          </a:ln>
        </p:spPr>
        <p:txBody>
          <a:bodyPr wrap="none" anchor="ctr"/>
          <a:lstStyle/>
          <a:p>
            <a:endParaRPr lang="en-US"/>
          </a:p>
        </p:txBody>
      </p:sp>
      <p:pic>
        <p:nvPicPr>
          <p:cNvPr id="3075" name="Picture 7" descr="purple_800.gif"/>
          <p:cNvPicPr>
            <a:picLocks noChangeAspect="1"/>
          </p:cNvPicPr>
          <p:nvPr/>
        </p:nvPicPr>
        <p:blipFill>
          <a:blip r:embed="rId3">
            <a:clrChange>
              <a:clrFrom>
                <a:srgbClr val="FFFFFF"/>
              </a:clrFrom>
              <a:clrTo>
                <a:srgbClr val="FFFFFF">
                  <a:alpha val="0"/>
                </a:srgbClr>
              </a:clrTo>
            </a:clrChange>
          </a:blip>
          <a:srcRect/>
          <a:stretch>
            <a:fillRect/>
          </a:stretch>
        </p:blipFill>
        <p:spPr bwMode="auto">
          <a:xfrm>
            <a:off x="0" y="2228850"/>
            <a:ext cx="9144000" cy="4629150"/>
          </a:xfrm>
          <a:prstGeom prst="rect">
            <a:avLst/>
          </a:prstGeom>
          <a:noFill/>
          <a:ln w="9525">
            <a:noFill/>
            <a:miter lim="800000"/>
            <a:headEnd/>
            <a:tailEnd/>
          </a:ln>
        </p:spPr>
      </p:pic>
      <p:pic>
        <p:nvPicPr>
          <p:cNvPr id="3076" name="Picture 8"/>
          <p:cNvPicPr>
            <a:picLocks noChangeAspect="1" noChangeArrowheads="1"/>
          </p:cNvPicPr>
          <p:nvPr/>
        </p:nvPicPr>
        <p:blipFill>
          <a:blip r:embed="rId4"/>
          <a:srcRect r="37500"/>
          <a:stretch>
            <a:fillRect/>
          </a:stretch>
        </p:blipFill>
        <p:spPr bwMode="auto">
          <a:xfrm>
            <a:off x="0" y="152400"/>
            <a:ext cx="9144000" cy="1143000"/>
          </a:xfrm>
          <a:prstGeom prst="rect">
            <a:avLst/>
          </a:prstGeom>
          <a:noFill/>
          <a:ln w="9525">
            <a:noFill/>
            <a:miter lim="800000"/>
            <a:headEnd/>
            <a:tailEnd/>
          </a:ln>
        </p:spPr>
      </p:pic>
      <p:sp>
        <p:nvSpPr>
          <p:cNvPr id="3077" name="Text Box 15"/>
          <p:cNvSpPr txBox="1">
            <a:spLocks noChangeArrowheads="1"/>
          </p:cNvSpPr>
          <p:nvPr/>
        </p:nvSpPr>
        <p:spPr bwMode="auto">
          <a:xfrm>
            <a:off x="0" y="304800"/>
            <a:ext cx="9144000" cy="885825"/>
          </a:xfrm>
          <a:prstGeom prst="rect">
            <a:avLst/>
          </a:prstGeom>
          <a:noFill/>
          <a:ln w="9525">
            <a:noFill/>
            <a:miter lim="800000"/>
            <a:headEnd/>
            <a:tailEnd/>
          </a:ln>
        </p:spPr>
        <p:txBody>
          <a:bodyPr>
            <a:spAutoFit/>
          </a:bodyPr>
          <a:lstStyle/>
          <a:p>
            <a:r>
              <a:rPr lang="en-US" sz="2600" b="1">
                <a:solidFill>
                  <a:schemeClr val="bg1"/>
                </a:solidFill>
                <a:latin typeface="Garamond" pitchFamily="18" charset="0"/>
              </a:rPr>
              <a:t>Ethical Standard #1: </a:t>
            </a:r>
          </a:p>
          <a:p>
            <a:r>
              <a:rPr lang="en-US" sz="2600" b="1">
                <a:solidFill>
                  <a:schemeClr val="bg1"/>
                </a:solidFill>
                <a:latin typeface="Garamond" pitchFamily="18" charset="0"/>
              </a:rPr>
              <a:t>Professional Responsibility and Competence</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1295400"/>
            <a:ext cx="9144000" cy="5562600"/>
          </a:xfrm>
          <a:prstGeom prst="rect">
            <a:avLst/>
          </a:prstGeom>
          <a:solidFill>
            <a:srgbClr val="86226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1507" name="Picture 11"/>
          <p:cNvPicPr>
            <a:picLocks noChangeAspect="1" noChangeArrowheads="1"/>
          </p:cNvPicPr>
          <p:nvPr/>
        </p:nvPicPr>
        <p:blipFill>
          <a:blip r:embed="rId3"/>
          <a:srcRect l="43750"/>
          <a:stretch>
            <a:fillRect/>
          </a:stretch>
        </p:blipFill>
        <p:spPr bwMode="auto">
          <a:xfrm>
            <a:off x="5715000" y="0"/>
            <a:ext cx="3429000" cy="1219200"/>
          </a:xfrm>
          <a:prstGeom prst="rect">
            <a:avLst/>
          </a:prstGeom>
          <a:noFill/>
          <a:ln w="9525">
            <a:noFill/>
            <a:miter lim="800000"/>
            <a:headEnd/>
            <a:tailEnd/>
          </a:ln>
        </p:spPr>
      </p:pic>
      <p:pic>
        <p:nvPicPr>
          <p:cNvPr id="21508" name="Picture 12"/>
          <p:cNvPicPr>
            <a:picLocks noChangeAspect="1" noChangeArrowheads="1"/>
          </p:cNvPicPr>
          <p:nvPr/>
        </p:nvPicPr>
        <p:blipFill>
          <a:blip r:embed="rId4"/>
          <a:srcRect l="76250"/>
          <a:stretch>
            <a:fillRect/>
          </a:stretch>
        </p:blipFill>
        <p:spPr bwMode="auto">
          <a:xfrm>
            <a:off x="0" y="0"/>
            <a:ext cx="4267200" cy="1219200"/>
          </a:xfrm>
          <a:prstGeom prst="rect">
            <a:avLst/>
          </a:prstGeom>
          <a:noFill/>
          <a:ln w="9525">
            <a:noFill/>
            <a:miter lim="800000"/>
            <a:headEnd/>
            <a:tailEnd/>
          </a:ln>
        </p:spPr>
      </p:pic>
      <p:pic>
        <p:nvPicPr>
          <p:cNvPr id="21509" name="Picture 13" descr="649T6908.JPG"/>
          <p:cNvPicPr>
            <a:picLocks noChangeAspect="1"/>
          </p:cNvPicPr>
          <p:nvPr/>
        </p:nvPicPr>
        <p:blipFill>
          <a:blip r:embed="rId5"/>
          <a:srcRect l="64999" t="16541" r="10001" b="51880"/>
          <a:stretch>
            <a:fillRect/>
          </a:stretch>
        </p:blipFill>
        <p:spPr bwMode="auto">
          <a:xfrm>
            <a:off x="4264025" y="0"/>
            <a:ext cx="1450975" cy="1219200"/>
          </a:xfrm>
          <a:prstGeom prst="rect">
            <a:avLst/>
          </a:prstGeom>
          <a:noFill/>
          <a:ln w="9525">
            <a:noFill/>
            <a:miter lim="800000"/>
            <a:headEnd/>
            <a:tailEnd/>
          </a:ln>
        </p:spPr>
      </p:pic>
      <p:sp>
        <p:nvSpPr>
          <p:cNvPr id="21515" name="Rectangle 11"/>
          <p:cNvSpPr>
            <a:spLocks noChangeArrowheads="1"/>
          </p:cNvSpPr>
          <p:nvPr/>
        </p:nvSpPr>
        <p:spPr bwMode="auto">
          <a:xfrm>
            <a:off x="304800" y="1630363"/>
            <a:ext cx="8610600" cy="4664075"/>
          </a:xfrm>
          <a:prstGeom prst="rect">
            <a:avLst/>
          </a:prstGeom>
          <a:noFill/>
          <a:ln w="9525">
            <a:noFill/>
            <a:miter lim="800000"/>
            <a:headEnd/>
            <a:tailEnd/>
          </a:ln>
        </p:spPr>
        <p:txBody>
          <a:bodyPr anchor="ctr">
            <a:spAutoFit/>
          </a:bodyPr>
          <a:lstStyle/>
          <a:p>
            <a:pPr marL="342900" indent="-342900">
              <a:tabLst>
                <a:tab pos="685800" algn="l"/>
              </a:tabLst>
            </a:pPr>
            <a:r>
              <a:rPr lang="en-US" sz="2000" b="1">
                <a:solidFill>
                  <a:schemeClr val="bg1"/>
                </a:solidFill>
                <a:latin typeface="Garamond" pitchFamily="18" charset="0"/>
              </a:rPr>
              <a:t>Discussion Questions for Ethical Standard #3: </a:t>
            </a:r>
          </a:p>
          <a:p>
            <a:pPr marL="342900" indent="-342900">
              <a:tabLst>
                <a:tab pos="685800" algn="l"/>
              </a:tabLst>
            </a:pPr>
            <a:r>
              <a:rPr lang="en-US" sz="2000" b="1">
                <a:solidFill>
                  <a:schemeClr val="bg1"/>
                </a:solidFill>
                <a:latin typeface="Garamond" pitchFamily="18" charset="0"/>
              </a:rPr>
              <a:t>Responsibility to the Institution</a:t>
            </a:r>
          </a:p>
          <a:p>
            <a:pPr marL="342900" indent="-342900">
              <a:tabLst>
                <a:tab pos="685800" algn="l"/>
              </a:tabLst>
            </a:pPr>
            <a:endParaRPr lang="en-US" sz="2000" b="1">
              <a:solidFill>
                <a:schemeClr val="bg1"/>
              </a:solidFill>
              <a:latin typeface="Garamond" pitchFamily="18" charset="0"/>
            </a:endParaRPr>
          </a:p>
          <a:p>
            <a:pPr marL="342900" indent="-342900">
              <a:buFontTx/>
              <a:buAutoNum type="arabicPeriod"/>
              <a:tabLst>
                <a:tab pos="685800" algn="l"/>
              </a:tabLst>
            </a:pPr>
            <a:r>
              <a:rPr lang="en-US" sz="2000">
                <a:solidFill>
                  <a:schemeClr val="bg1"/>
                </a:solidFill>
                <a:latin typeface="Garamond" pitchFamily="18" charset="0"/>
              </a:rPr>
              <a:t>How does the standard of responsibility to the institution affect your contribution to the institution?</a:t>
            </a:r>
          </a:p>
          <a:p>
            <a:pPr marL="342900" indent="-342900">
              <a:buFontTx/>
              <a:buAutoNum type="arabicPeriod"/>
              <a:tabLst>
                <a:tab pos="685800" algn="l"/>
              </a:tabLst>
            </a:pPr>
            <a:r>
              <a:rPr lang="en-US" sz="2000">
                <a:solidFill>
                  <a:schemeClr val="bg1"/>
                </a:solidFill>
                <a:latin typeface="Garamond" pitchFamily="18" charset="0"/>
              </a:rPr>
              <a:t>What does it mean to support the mission and goals of the institution?</a:t>
            </a:r>
          </a:p>
          <a:p>
            <a:pPr marL="342900" indent="-342900">
              <a:buFontTx/>
              <a:buAutoNum type="arabicPeriod"/>
              <a:tabLst>
                <a:tab pos="685800" algn="l"/>
              </a:tabLst>
            </a:pPr>
            <a:r>
              <a:rPr lang="en-US" sz="2000">
                <a:solidFill>
                  <a:schemeClr val="bg1"/>
                </a:solidFill>
                <a:latin typeface="Garamond" pitchFamily="18" charset="0"/>
              </a:rPr>
              <a:t>How do you balance your personal and/or professional goals and purpose with those of the institution? What if these differ too much?</a:t>
            </a:r>
          </a:p>
          <a:p>
            <a:pPr marL="342900" indent="-342900">
              <a:buFontTx/>
              <a:buAutoNum type="arabicPeriod"/>
              <a:tabLst>
                <a:tab pos="685800" algn="l"/>
              </a:tabLst>
            </a:pPr>
            <a:r>
              <a:rPr lang="en-US" sz="2000">
                <a:solidFill>
                  <a:schemeClr val="bg1"/>
                </a:solidFill>
                <a:latin typeface="Garamond" pitchFamily="18" charset="0"/>
              </a:rPr>
              <a:t>How do you help students and others understand institutional goals, policies, and purposes?</a:t>
            </a:r>
          </a:p>
          <a:p>
            <a:pPr marL="342900" indent="-342900">
              <a:buFontTx/>
              <a:buAutoNum type="arabicPeriod"/>
              <a:tabLst>
                <a:tab pos="685800" algn="l"/>
              </a:tabLst>
            </a:pPr>
            <a:r>
              <a:rPr lang="en-US" sz="2000">
                <a:solidFill>
                  <a:schemeClr val="bg1"/>
                </a:solidFill>
                <a:latin typeface="Garamond" pitchFamily="18" charset="0"/>
              </a:rPr>
              <a:t>What responsibilities do you have to staff you supervise? Why?</a:t>
            </a:r>
          </a:p>
          <a:p>
            <a:pPr marL="342900" indent="-342900">
              <a:buFontTx/>
              <a:buAutoNum type="arabicPeriod"/>
              <a:tabLst>
                <a:tab pos="685800" algn="l"/>
              </a:tabLst>
            </a:pPr>
            <a:r>
              <a:rPr lang="en-US" sz="2000">
                <a:solidFill>
                  <a:schemeClr val="bg1"/>
                </a:solidFill>
                <a:latin typeface="Garamond" pitchFamily="18" charset="0"/>
              </a:rPr>
              <a:t>What is your role with regard to faculty and other administrators?</a:t>
            </a:r>
          </a:p>
          <a:p>
            <a:pPr marL="342900" indent="-342900">
              <a:buFontTx/>
              <a:buAutoNum type="arabicPeriod"/>
              <a:tabLst>
                <a:tab pos="685800" algn="l"/>
              </a:tabLst>
            </a:pPr>
            <a:r>
              <a:rPr lang="en-US" sz="2000">
                <a:solidFill>
                  <a:schemeClr val="bg1"/>
                </a:solidFill>
                <a:latin typeface="Garamond" pitchFamily="18" charset="0"/>
              </a:rPr>
              <a:t>What are common unethical practices that occur in hiring situations? How may these be avoided? Why are these practices unethical?</a:t>
            </a:r>
          </a:p>
          <a:p>
            <a:pPr marL="342900" indent="-342900">
              <a:buFontTx/>
              <a:buAutoNum type="arabicPeriod"/>
              <a:tabLst>
                <a:tab pos="685800" algn="l"/>
              </a:tabLst>
            </a:pPr>
            <a:r>
              <a:rPr lang="en-US" sz="2000">
                <a:solidFill>
                  <a:schemeClr val="bg1"/>
                </a:solidFill>
                <a:latin typeface="Garamond" pitchFamily="18" charset="0"/>
              </a:rPr>
              <a:t>What does it mean to conduct assessment and evaluation in a public manner?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1515">
                                            <p:txEl>
                                              <p:pRg st="3" end="3"/>
                                            </p:txEl>
                                          </p:spTgt>
                                        </p:tgtEl>
                                        <p:attrNameLst>
                                          <p:attrName>style.visibility</p:attrName>
                                        </p:attrNameLst>
                                      </p:cBhvr>
                                      <p:to>
                                        <p:strVal val="visible"/>
                                      </p:to>
                                    </p:set>
                                    <p:animEffect transition="in" filter="fade">
                                      <p:cBhvr>
                                        <p:cTn id="7" dur="2000"/>
                                        <p:tgtEl>
                                          <p:spTgt spid="21515">
                                            <p:txEl>
                                              <p:pRg st="3" end="3"/>
                                            </p:txEl>
                                          </p:spTgt>
                                        </p:tgtEl>
                                      </p:cBhvr>
                                    </p:animEffect>
                                    <p:anim calcmode="lin" valueType="num">
                                      <p:cBhvr>
                                        <p:cTn id="8" dur="2000" fill="hold"/>
                                        <p:tgtEl>
                                          <p:spTgt spid="21515">
                                            <p:txEl>
                                              <p:pRg st="3" end="3"/>
                                            </p:txEl>
                                          </p:spTgt>
                                        </p:tgtEl>
                                        <p:attrNameLst>
                                          <p:attrName>ppt_x</p:attrName>
                                        </p:attrNameLst>
                                      </p:cBhvr>
                                      <p:tavLst>
                                        <p:tav tm="0">
                                          <p:val>
                                            <p:strVal val="#ppt_x"/>
                                          </p:val>
                                        </p:tav>
                                        <p:tav tm="100000">
                                          <p:val>
                                            <p:strVal val="#ppt_x"/>
                                          </p:val>
                                        </p:tav>
                                      </p:tavLst>
                                    </p:anim>
                                    <p:anim calcmode="lin" valueType="num">
                                      <p:cBhvr>
                                        <p:cTn id="9" dur="2000" fill="hold"/>
                                        <p:tgtEl>
                                          <p:spTgt spid="21515">
                                            <p:txEl>
                                              <p:pRg st="3" end="3"/>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21515">
                                            <p:txEl>
                                              <p:pRg st="4" end="4"/>
                                            </p:txEl>
                                          </p:spTgt>
                                        </p:tgtEl>
                                        <p:attrNameLst>
                                          <p:attrName>style.visibility</p:attrName>
                                        </p:attrNameLst>
                                      </p:cBhvr>
                                      <p:to>
                                        <p:strVal val="visible"/>
                                      </p:to>
                                    </p:set>
                                    <p:animEffect transition="in" filter="fade">
                                      <p:cBhvr>
                                        <p:cTn id="13" dur="2000"/>
                                        <p:tgtEl>
                                          <p:spTgt spid="21515">
                                            <p:txEl>
                                              <p:pRg st="4" end="4"/>
                                            </p:txEl>
                                          </p:spTgt>
                                        </p:tgtEl>
                                      </p:cBhvr>
                                    </p:animEffect>
                                    <p:anim calcmode="lin" valueType="num">
                                      <p:cBhvr>
                                        <p:cTn id="14" dur="2000" fill="hold"/>
                                        <p:tgtEl>
                                          <p:spTgt spid="21515">
                                            <p:txEl>
                                              <p:pRg st="4" end="4"/>
                                            </p:txEl>
                                          </p:spTgt>
                                        </p:tgtEl>
                                        <p:attrNameLst>
                                          <p:attrName>ppt_x</p:attrName>
                                        </p:attrNameLst>
                                      </p:cBhvr>
                                      <p:tavLst>
                                        <p:tav tm="0">
                                          <p:val>
                                            <p:strVal val="#ppt_x"/>
                                          </p:val>
                                        </p:tav>
                                        <p:tav tm="100000">
                                          <p:val>
                                            <p:strVal val="#ppt_x"/>
                                          </p:val>
                                        </p:tav>
                                      </p:tavLst>
                                    </p:anim>
                                    <p:anim calcmode="lin" valueType="num">
                                      <p:cBhvr>
                                        <p:cTn id="15" dur="2000" fill="hold"/>
                                        <p:tgtEl>
                                          <p:spTgt spid="21515">
                                            <p:txEl>
                                              <p:pRg st="4" end="4"/>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nodeType="afterEffect">
                                  <p:stCondLst>
                                    <p:cond delay="0"/>
                                  </p:stCondLst>
                                  <p:childTnLst>
                                    <p:set>
                                      <p:cBhvr>
                                        <p:cTn id="18" dur="1" fill="hold">
                                          <p:stCondLst>
                                            <p:cond delay="0"/>
                                          </p:stCondLst>
                                        </p:cTn>
                                        <p:tgtEl>
                                          <p:spTgt spid="21515">
                                            <p:txEl>
                                              <p:pRg st="5" end="5"/>
                                            </p:txEl>
                                          </p:spTgt>
                                        </p:tgtEl>
                                        <p:attrNameLst>
                                          <p:attrName>style.visibility</p:attrName>
                                        </p:attrNameLst>
                                      </p:cBhvr>
                                      <p:to>
                                        <p:strVal val="visible"/>
                                      </p:to>
                                    </p:set>
                                    <p:animEffect transition="in" filter="fade">
                                      <p:cBhvr>
                                        <p:cTn id="19" dur="2000"/>
                                        <p:tgtEl>
                                          <p:spTgt spid="21515">
                                            <p:txEl>
                                              <p:pRg st="5" end="5"/>
                                            </p:txEl>
                                          </p:spTgt>
                                        </p:tgtEl>
                                      </p:cBhvr>
                                    </p:animEffect>
                                    <p:anim calcmode="lin" valueType="num">
                                      <p:cBhvr>
                                        <p:cTn id="20" dur="2000" fill="hold"/>
                                        <p:tgtEl>
                                          <p:spTgt spid="21515">
                                            <p:txEl>
                                              <p:pRg st="5" end="5"/>
                                            </p:txEl>
                                          </p:spTgt>
                                        </p:tgtEl>
                                        <p:attrNameLst>
                                          <p:attrName>ppt_x</p:attrName>
                                        </p:attrNameLst>
                                      </p:cBhvr>
                                      <p:tavLst>
                                        <p:tav tm="0">
                                          <p:val>
                                            <p:strVal val="#ppt_x"/>
                                          </p:val>
                                        </p:tav>
                                        <p:tav tm="100000">
                                          <p:val>
                                            <p:strVal val="#ppt_x"/>
                                          </p:val>
                                        </p:tav>
                                      </p:tavLst>
                                    </p:anim>
                                    <p:anim calcmode="lin" valueType="num">
                                      <p:cBhvr>
                                        <p:cTn id="21" dur="2000" fill="hold"/>
                                        <p:tgtEl>
                                          <p:spTgt spid="21515">
                                            <p:txEl>
                                              <p:pRg st="5" end="5"/>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nodeType="afterEffect">
                                  <p:stCondLst>
                                    <p:cond delay="0"/>
                                  </p:stCondLst>
                                  <p:childTnLst>
                                    <p:set>
                                      <p:cBhvr>
                                        <p:cTn id="24" dur="1" fill="hold">
                                          <p:stCondLst>
                                            <p:cond delay="0"/>
                                          </p:stCondLst>
                                        </p:cTn>
                                        <p:tgtEl>
                                          <p:spTgt spid="21515">
                                            <p:txEl>
                                              <p:pRg st="6" end="6"/>
                                            </p:txEl>
                                          </p:spTgt>
                                        </p:tgtEl>
                                        <p:attrNameLst>
                                          <p:attrName>style.visibility</p:attrName>
                                        </p:attrNameLst>
                                      </p:cBhvr>
                                      <p:to>
                                        <p:strVal val="visible"/>
                                      </p:to>
                                    </p:set>
                                    <p:animEffect transition="in" filter="fade">
                                      <p:cBhvr>
                                        <p:cTn id="25" dur="2000"/>
                                        <p:tgtEl>
                                          <p:spTgt spid="21515">
                                            <p:txEl>
                                              <p:pRg st="6" end="6"/>
                                            </p:txEl>
                                          </p:spTgt>
                                        </p:tgtEl>
                                      </p:cBhvr>
                                    </p:animEffect>
                                    <p:anim calcmode="lin" valueType="num">
                                      <p:cBhvr>
                                        <p:cTn id="26" dur="2000" fill="hold"/>
                                        <p:tgtEl>
                                          <p:spTgt spid="21515">
                                            <p:txEl>
                                              <p:pRg st="6" end="6"/>
                                            </p:txEl>
                                          </p:spTgt>
                                        </p:tgtEl>
                                        <p:attrNameLst>
                                          <p:attrName>ppt_x</p:attrName>
                                        </p:attrNameLst>
                                      </p:cBhvr>
                                      <p:tavLst>
                                        <p:tav tm="0">
                                          <p:val>
                                            <p:strVal val="#ppt_x"/>
                                          </p:val>
                                        </p:tav>
                                        <p:tav tm="100000">
                                          <p:val>
                                            <p:strVal val="#ppt_x"/>
                                          </p:val>
                                        </p:tav>
                                      </p:tavLst>
                                    </p:anim>
                                    <p:anim calcmode="lin" valueType="num">
                                      <p:cBhvr>
                                        <p:cTn id="27" dur="2000" fill="hold"/>
                                        <p:tgtEl>
                                          <p:spTgt spid="21515">
                                            <p:txEl>
                                              <p:pRg st="6" end="6"/>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nodeType="afterEffect">
                                  <p:stCondLst>
                                    <p:cond delay="0"/>
                                  </p:stCondLst>
                                  <p:childTnLst>
                                    <p:set>
                                      <p:cBhvr>
                                        <p:cTn id="30" dur="1" fill="hold">
                                          <p:stCondLst>
                                            <p:cond delay="0"/>
                                          </p:stCondLst>
                                        </p:cTn>
                                        <p:tgtEl>
                                          <p:spTgt spid="21515">
                                            <p:txEl>
                                              <p:pRg st="7" end="7"/>
                                            </p:txEl>
                                          </p:spTgt>
                                        </p:tgtEl>
                                        <p:attrNameLst>
                                          <p:attrName>style.visibility</p:attrName>
                                        </p:attrNameLst>
                                      </p:cBhvr>
                                      <p:to>
                                        <p:strVal val="visible"/>
                                      </p:to>
                                    </p:set>
                                    <p:animEffect transition="in" filter="fade">
                                      <p:cBhvr>
                                        <p:cTn id="31" dur="2000"/>
                                        <p:tgtEl>
                                          <p:spTgt spid="21515">
                                            <p:txEl>
                                              <p:pRg st="7" end="7"/>
                                            </p:txEl>
                                          </p:spTgt>
                                        </p:tgtEl>
                                      </p:cBhvr>
                                    </p:animEffect>
                                    <p:anim calcmode="lin" valueType="num">
                                      <p:cBhvr>
                                        <p:cTn id="32" dur="2000" fill="hold"/>
                                        <p:tgtEl>
                                          <p:spTgt spid="21515">
                                            <p:txEl>
                                              <p:pRg st="7" end="7"/>
                                            </p:txEl>
                                          </p:spTgt>
                                        </p:tgtEl>
                                        <p:attrNameLst>
                                          <p:attrName>ppt_x</p:attrName>
                                        </p:attrNameLst>
                                      </p:cBhvr>
                                      <p:tavLst>
                                        <p:tav tm="0">
                                          <p:val>
                                            <p:strVal val="#ppt_x"/>
                                          </p:val>
                                        </p:tav>
                                        <p:tav tm="100000">
                                          <p:val>
                                            <p:strVal val="#ppt_x"/>
                                          </p:val>
                                        </p:tav>
                                      </p:tavLst>
                                    </p:anim>
                                    <p:anim calcmode="lin" valueType="num">
                                      <p:cBhvr>
                                        <p:cTn id="33" dur="2000" fill="hold"/>
                                        <p:tgtEl>
                                          <p:spTgt spid="21515">
                                            <p:txEl>
                                              <p:pRg st="7" end="7"/>
                                            </p:txEl>
                                          </p:spTgt>
                                        </p:tgtEl>
                                        <p:attrNameLst>
                                          <p:attrName>ppt_y</p:attrName>
                                        </p:attrNameLst>
                                      </p:cBhvr>
                                      <p:tavLst>
                                        <p:tav tm="0">
                                          <p:val>
                                            <p:strVal val="#ppt_y+.1"/>
                                          </p:val>
                                        </p:tav>
                                        <p:tav tm="100000">
                                          <p:val>
                                            <p:strVal val="#ppt_y"/>
                                          </p:val>
                                        </p:tav>
                                      </p:tavLst>
                                    </p:anim>
                                  </p:childTnLst>
                                </p:cTn>
                              </p:par>
                            </p:childTnLst>
                          </p:cTn>
                        </p:par>
                        <p:par>
                          <p:cTn id="34" fill="hold">
                            <p:stCondLst>
                              <p:cond delay="10000"/>
                            </p:stCondLst>
                            <p:childTnLst>
                              <p:par>
                                <p:cTn id="35" presetID="42" presetClass="entr" presetSubtype="0" fill="hold" nodeType="afterEffect">
                                  <p:stCondLst>
                                    <p:cond delay="0"/>
                                  </p:stCondLst>
                                  <p:childTnLst>
                                    <p:set>
                                      <p:cBhvr>
                                        <p:cTn id="36" dur="1" fill="hold">
                                          <p:stCondLst>
                                            <p:cond delay="0"/>
                                          </p:stCondLst>
                                        </p:cTn>
                                        <p:tgtEl>
                                          <p:spTgt spid="21515">
                                            <p:txEl>
                                              <p:pRg st="8" end="8"/>
                                            </p:txEl>
                                          </p:spTgt>
                                        </p:tgtEl>
                                        <p:attrNameLst>
                                          <p:attrName>style.visibility</p:attrName>
                                        </p:attrNameLst>
                                      </p:cBhvr>
                                      <p:to>
                                        <p:strVal val="visible"/>
                                      </p:to>
                                    </p:set>
                                    <p:animEffect transition="in" filter="fade">
                                      <p:cBhvr>
                                        <p:cTn id="37" dur="2000"/>
                                        <p:tgtEl>
                                          <p:spTgt spid="21515">
                                            <p:txEl>
                                              <p:pRg st="8" end="8"/>
                                            </p:txEl>
                                          </p:spTgt>
                                        </p:tgtEl>
                                      </p:cBhvr>
                                    </p:animEffect>
                                    <p:anim calcmode="lin" valueType="num">
                                      <p:cBhvr>
                                        <p:cTn id="38" dur="2000" fill="hold"/>
                                        <p:tgtEl>
                                          <p:spTgt spid="21515">
                                            <p:txEl>
                                              <p:pRg st="8" end="8"/>
                                            </p:txEl>
                                          </p:spTgt>
                                        </p:tgtEl>
                                        <p:attrNameLst>
                                          <p:attrName>ppt_x</p:attrName>
                                        </p:attrNameLst>
                                      </p:cBhvr>
                                      <p:tavLst>
                                        <p:tav tm="0">
                                          <p:val>
                                            <p:strVal val="#ppt_x"/>
                                          </p:val>
                                        </p:tav>
                                        <p:tav tm="100000">
                                          <p:val>
                                            <p:strVal val="#ppt_x"/>
                                          </p:val>
                                        </p:tav>
                                      </p:tavLst>
                                    </p:anim>
                                    <p:anim calcmode="lin" valueType="num">
                                      <p:cBhvr>
                                        <p:cTn id="39" dur="2000" fill="hold"/>
                                        <p:tgtEl>
                                          <p:spTgt spid="21515">
                                            <p:txEl>
                                              <p:pRg st="8" end="8"/>
                                            </p:txEl>
                                          </p:spTgt>
                                        </p:tgtEl>
                                        <p:attrNameLst>
                                          <p:attrName>ppt_y</p:attrName>
                                        </p:attrNameLst>
                                      </p:cBhvr>
                                      <p:tavLst>
                                        <p:tav tm="0">
                                          <p:val>
                                            <p:strVal val="#ppt_y+.1"/>
                                          </p:val>
                                        </p:tav>
                                        <p:tav tm="100000">
                                          <p:val>
                                            <p:strVal val="#ppt_y"/>
                                          </p:val>
                                        </p:tav>
                                      </p:tavLst>
                                    </p:anim>
                                  </p:childTnLst>
                                </p:cTn>
                              </p:par>
                            </p:childTnLst>
                          </p:cTn>
                        </p:par>
                        <p:par>
                          <p:cTn id="40" fill="hold">
                            <p:stCondLst>
                              <p:cond delay="12000"/>
                            </p:stCondLst>
                            <p:childTnLst>
                              <p:par>
                                <p:cTn id="41" presetID="42" presetClass="entr" presetSubtype="0" fill="hold" nodeType="afterEffect">
                                  <p:stCondLst>
                                    <p:cond delay="0"/>
                                  </p:stCondLst>
                                  <p:childTnLst>
                                    <p:set>
                                      <p:cBhvr>
                                        <p:cTn id="42" dur="1" fill="hold">
                                          <p:stCondLst>
                                            <p:cond delay="0"/>
                                          </p:stCondLst>
                                        </p:cTn>
                                        <p:tgtEl>
                                          <p:spTgt spid="21515">
                                            <p:txEl>
                                              <p:pRg st="9" end="9"/>
                                            </p:txEl>
                                          </p:spTgt>
                                        </p:tgtEl>
                                        <p:attrNameLst>
                                          <p:attrName>style.visibility</p:attrName>
                                        </p:attrNameLst>
                                      </p:cBhvr>
                                      <p:to>
                                        <p:strVal val="visible"/>
                                      </p:to>
                                    </p:set>
                                    <p:animEffect transition="in" filter="fade">
                                      <p:cBhvr>
                                        <p:cTn id="43" dur="2000"/>
                                        <p:tgtEl>
                                          <p:spTgt spid="21515">
                                            <p:txEl>
                                              <p:pRg st="9" end="9"/>
                                            </p:txEl>
                                          </p:spTgt>
                                        </p:tgtEl>
                                      </p:cBhvr>
                                    </p:animEffect>
                                    <p:anim calcmode="lin" valueType="num">
                                      <p:cBhvr>
                                        <p:cTn id="44" dur="2000" fill="hold"/>
                                        <p:tgtEl>
                                          <p:spTgt spid="21515">
                                            <p:txEl>
                                              <p:pRg st="9" end="9"/>
                                            </p:txEl>
                                          </p:spTgt>
                                        </p:tgtEl>
                                        <p:attrNameLst>
                                          <p:attrName>ppt_x</p:attrName>
                                        </p:attrNameLst>
                                      </p:cBhvr>
                                      <p:tavLst>
                                        <p:tav tm="0">
                                          <p:val>
                                            <p:strVal val="#ppt_x"/>
                                          </p:val>
                                        </p:tav>
                                        <p:tav tm="100000">
                                          <p:val>
                                            <p:strVal val="#ppt_x"/>
                                          </p:val>
                                        </p:tav>
                                      </p:tavLst>
                                    </p:anim>
                                    <p:anim calcmode="lin" valueType="num">
                                      <p:cBhvr>
                                        <p:cTn id="45" dur="2000" fill="hold"/>
                                        <p:tgtEl>
                                          <p:spTgt spid="21515">
                                            <p:txEl>
                                              <p:pRg st="9" end="9"/>
                                            </p:txEl>
                                          </p:spTgt>
                                        </p:tgtEl>
                                        <p:attrNameLst>
                                          <p:attrName>ppt_y</p:attrName>
                                        </p:attrNameLst>
                                      </p:cBhvr>
                                      <p:tavLst>
                                        <p:tav tm="0">
                                          <p:val>
                                            <p:strVal val="#ppt_y+.1"/>
                                          </p:val>
                                        </p:tav>
                                        <p:tav tm="100000">
                                          <p:val>
                                            <p:strVal val="#ppt_y"/>
                                          </p:val>
                                        </p:tav>
                                      </p:tavLst>
                                    </p:anim>
                                  </p:childTnLst>
                                </p:cTn>
                              </p:par>
                            </p:childTnLst>
                          </p:cTn>
                        </p:par>
                        <p:par>
                          <p:cTn id="46" fill="hold">
                            <p:stCondLst>
                              <p:cond delay="14000"/>
                            </p:stCondLst>
                            <p:childTnLst>
                              <p:par>
                                <p:cTn id="47" presetID="42" presetClass="entr" presetSubtype="0" fill="hold" nodeType="afterEffect">
                                  <p:stCondLst>
                                    <p:cond delay="0"/>
                                  </p:stCondLst>
                                  <p:childTnLst>
                                    <p:set>
                                      <p:cBhvr>
                                        <p:cTn id="48" dur="1" fill="hold">
                                          <p:stCondLst>
                                            <p:cond delay="0"/>
                                          </p:stCondLst>
                                        </p:cTn>
                                        <p:tgtEl>
                                          <p:spTgt spid="21515">
                                            <p:txEl>
                                              <p:pRg st="10" end="10"/>
                                            </p:txEl>
                                          </p:spTgt>
                                        </p:tgtEl>
                                        <p:attrNameLst>
                                          <p:attrName>style.visibility</p:attrName>
                                        </p:attrNameLst>
                                      </p:cBhvr>
                                      <p:to>
                                        <p:strVal val="visible"/>
                                      </p:to>
                                    </p:set>
                                    <p:animEffect transition="in" filter="fade">
                                      <p:cBhvr>
                                        <p:cTn id="49" dur="2000"/>
                                        <p:tgtEl>
                                          <p:spTgt spid="21515">
                                            <p:txEl>
                                              <p:pRg st="10" end="10"/>
                                            </p:txEl>
                                          </p:spTgt>
                                        </p:tgtEl>
                                      </p:cBhvr>
                                    </p:animEffect>
                                    <p:anim calcmode="lin" valueType="num">
                                      <p:cBhvr>
                                        <p:cTn id="50" dur="2000" fill="hold"/>
                                        <p:tgtEl>
                                          <p:spTgt spid="21515">
                                            <p:txEl>
                                              <p:pRg st="10" end="10"/>
                                            </p:txEl>
                                          </p:spTgt>
                                        </p:tgtEl>
                                        <p:attrNameLst>
                                          <p:attrName>ppt_x</p:attrName>
                                        </p:attrNameLst>
                                      </p:cBhvr>
                                      <p:tavLst>
                                        <p:tav tm="0">
                                          <p:val>
                                            <p:strVal val="#ppt_x"/>
                                          </p:val>
                                        </p:tav>
                                        <p:tav tm="100000">
                                          <p:val>
                                            <p:strVal val="#ppt_x"/>
                                          </p:val>
                                        </p:tav>
                                      </p:tavLst>
                                    </p:anim>
                                    <p:anim calcmode="lin" valueType="num">
                                      <p:cBhvr>
                                        <p:cTn id="51" dur="2000" fill="hold"/>
                                        <p:tgtEl>
                                          <p:spTgt spid="2151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5"/>
          <p:cNvPicPr>
            <a:picLocks noChangeAspect="1" noChangeArrowheads="1"/>
          </p:cNvPicPr>
          <p:nvPr/>
        </p:nvPicPr>
        <p:blipFill>
          <a:blip r:embed="rId3"/>
          <a:srcRect r="37500"/>
          <a:stretch>
            <a:fillRect/>
          </a:stretch>
        </p:blipFill>
        <p:spPr bwMode="auto">
          <a:xfrm>
            <a:off x="0" y="304800"/>
            <a:ext cx="9144000" cy="1143000"/>
          </a:xfrm>
          <a:prstGeom prst="rect">
            <a:avLst/>
          </a:prstGeom>
          <a:noFill/>
          <a:ln w="9525">
            <a:noFill/>
            <a:miter lim="800000"/>
            <a:headEnd/>
            <a:tailEnd/>
          </a:ln>
        </p:spPr>
      </p:pic>
      <p:pic>
        <p:nvPicPr>
          <p:cNvPr id="22531" name="Picture 6" descr="purple_800.gif"/>
          <p:cNvPicPr>
            <a:picLocks noChangeAspect="1"/>
          </p:cNvPicPr>
          <p:nvPr/>
        </p:nvPicPr>
        <p:blipFill>
          <a:blip r:embed="rId4">
            <a:clrChange>
              <a:clrFrom>
                <a:srgbClr val="FFFFFF"/>
              </a:clrFrom>
              <a:clrTo>
                <a:srgbClr val="FFFFFF">
                  <a:alpha val="0"/>
                </a:srgbClr>
              </a:clrTo>
            </a:clrChange>
          </a:blip>
          <a:srcRect/>
          <a:stretch>
            <a:fillRect/>
          </a:stretch>
        </p:blipFill>
        <p:spPr bwMode="auto">
          <a:xfrm>
            <a:off x="0" y="2228850"/>
            <a:ext cx="9144000" cy="4629150"/>
          </a:xfrm>
          <a:prstGeom prst="rect">
            <a:avLst/>
          </a:prstGeom>
          <a:noFill/>
          <a:ln w="9525">
            <a:noFill/>
            <a:miter lim="800000"/>
            <a:headEnd/>
            <a:tailEnd/>
          </a:ln>
        </p:spPr>
      </p:pic>
      <p:sp>
        <p:nvSpPr>
          <p:cNvPr id="22532" name="Rectangle 7"/>
          <p:cNvSpPr>
            <a:spLocks noChangeArrowheads="1"/>
          </p:cNvSpPr>
          <p:nvPr/>
        </p:nvSpPr>
        <p:spPr bwMode="auto">
          <a:xfrm>
            <a:off x="228600" y="403225"/>
            <a:ext cx="4572000" cy="892175"/>
          </a:xfrm>
          <a:prstGeom prst="rect">
            <a:avLst/>
          </a:prstGeom>
          <a:noFill/>
          <a:ln w="9525">
            <a:noFill/>
            <a:miter lim="800000"/>
            <a:headEnd/>
            <a:tailEnd/>
          </a:ln>
        </p:spPr>
        <p:txBody>
          <a:bodyPr>
            <a:spAutoFit/>
          </a:bodyPr>
          <a:lstStyle/>
          <a:p>
            <a:r>
              <a:rPr lang="en-US" sz="2600" b="1">
                <a:solidFill>
                  <a:schemeClr val="bg1"/>
                </a:solidFill>
                <a:latin typeface="Garamond" pitchFamily="18" charset="0"/>
              </a:rPr>
              <a:t>Ethical Standard #4: </a:t>
            </a:r>
          </a:p>
          <a:p>
            <a:r>
              <a:rPr lang="en-US" sz="2600" b="1">
                <a:solidFill>
                  <a:schemeClr val="bg1"/>
                </a:solidFill>
                <a:latin typeface="Garamond" pitchFamily="18" charset="0"/>
              </a:rPr>
              <a:t>Responsibility to Society</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295400"/>
            <a:ext cx="9144000" cy="5562600"/>
          </a:xfrm>
          <a:prstGeom prst="rect">
            <a:avLst/>
          </a:prstGeom>
          <a:solidFill>
            <a:srgbClr val="86226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3555" name="Picture 8"/>
          <p:cNvPicPr>
            <a:picLocks noChangeAspect="1" noChangeArrowheads="1"/>
          </p:cNvPicPr>
          <p:nvPr/>
        </p:nvPicPr>
        <p:blipFill>
          <a:blip r:embed="rId3"/>
          <a:srcRect l="43750"/>
          <a:stretch>
            <a:fillRect/>
          </a:stretch>
        </p:blipFill>
        <p:spPr bwMode="auto">
          <a:xfrm>
            <a:off x="5715000" y="0"/>
            <a:ext cx="3429000" cy="1219200"/>
          </a:xfrm>
          <a:prstGeom prst="rect">
            <a:avLst/>
          </a:prstGeom>
          <a:noFill/>
          <a:ln w="9525">
            <a:noFill/>
            <a:miter lim="800000"/>
            <a:headEnd/>
            <a:tailEnd/>
          </a:ln>
        </p:spPr>
      </p:pic>
      <p:pic>
        <p:nvPicPr>
          <p:cNvPr id="23556" name="Picture 9"/>
          <p:cNvPicPr>
            <a:picLocks noChangeAspect="1" noChangeArrowheads="1"/>
          </p:cNvPicPr>
          <p:nvPr/>
        </p:nvPicPr>
        <p:blipFill>
          <a:blip r:embed="rId4"/>
          <a:srcRect l="76250"/>
          <a:stretch>
            <a:fillRect/>
          </a:stretch>
        </p:blipFill>
        <p:spPr bwMode="auto">
          <a:xfrm>
            <a:off x="0" y="0"/>
            <a:ext cx="5715000" cy="1219200"/>
          </a:xfrm>
          <a:prstGeom prst="rect">
            <a:avLst/>
          </a:prstGeom>
          <a:noFill/>
          <a:ln w="9525">
            <a:noFill/>
            <a:miter lim="800000"/>
            <a:headEnd/>
            <a:tailEnd/>
          </a:ln>
        </p:spPr>
      </p:pic>
      <p:sp>
        <p:nvSpPr>
          <p:cNvPr id="29703" name="Rectangle 7"/>
          <p:cNvSpPr>
            <a:spLocks noChangeArrowheads="1"/>
          </p:cNvSpPr>
          <p:nvPr/>
        </p:nvSpPr>
        <p:spPr bwMode="auto">
          <a:xfrm>
            <a:off x="228600" y="1549400"/>
            <a:ext cx="8610600" cy="3378200"/>
          </a:xfrm>
          <a:prstGeom prst="rect">
            <a:avLst/>
          </a:prstGeom>
          <a:noFill/>
          <a:ln w="9525">
            <a:noFill/>
            <a:miter lim="800000"/>
            <a:headEnd/>
            <a:tailEnd/>
          </a:ln>
        </p:spPr>
        <p:txBody>
          <a:bodyPr anchor="ctr">
            <a:spAutoFit/>
          </a:bodyPr>
          <a:lstStyle/>
          <a:p>
            <a:r>
              <a:rPr lang="en-US" sz="2400">
                <a:solidFill>
                  <a:schemeClr val="bg1"/>
                </a:solidFill>
                <a:latin typeface="Garamond" pitchFamily="18" charset="0"/>
              </a:rPr>
              <a:t>Student affairs professionals recognize that their roles extend beyond the college or university to the communities in which they live as well as the global society. As such, student affairs professionals are expected to be engaged citizens in their communities. Engaged citizenship for student affairs professionals requires that one not only respects all others and individual differences but that one also be an advocate for social justice action. Student affairs educators must actively work to promote the benefits all people experience through interactions with those different from themselves. </a:t>
            </a:r>
          </a:p>
        </p:txBody>
      </p:sp>
      <p:pic>
        <p:nvPicPr>
          <p:cNvPr id="23558" name="Picture 12" descr="2007-0362-6874.JPG"/>
          <p:cNvPicPr>
            <a:picLocks noChangeAspect="1"/>
          </p:cNvPicPr>
          <p:nvPr/>
        </p:nvPicPr>
        <p:blipFill>
          <a:blip r:embed="rId5"/>
          <a:srcRect l="37000" t="12405" r="38000" b="50000"/>
          <a:stretch>
            <a:fillRect/>
          </a:stretch>
        </p:blipFill>
        <p:spPr bwMode="auto">
          <a:xfrm>
            <a:off x="381000" y="0"/>
            <a:ext cx="1219200" cy="1219200"/>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9703"/>
                                        </p:tgtEl>
                                        <p:attrNameLst>
                                          <p:attrName>style.visibility</p:attrName>
                                        </p:attrNameLst>
                                      </p:cBhvr>
                                      <p:to>
                                        <p:strVal val="visible"/>
                                      </p:to>
                                    </p:set>
                                    <p:animEffect transition="in" filter="fade">
                                      <p:cBhvr>
                                        <p:cTn id="7" dur="1000"/>
                                        <p:tgtEl>
                                          <p:spTgt spid="29703"/>
                                        </p:tgtEl>
                                      </p:cBhvr>
                                    </p:animEffect>
                                    <p:anim calcmode="lin" valueType="num">
                                      <p:cBhvr>
                                        <p:cTn id="8" dur="1000" fill="hold"/>
                                        <p:tgtEl>
                                          <p:spTgt spid="29703"/>
                                        </p:tgtEl>
                                        <p:attrNameLst>
                                          <p:attrName>ppt_x</p:attrName>
                                        </p:attrNameLst>
                                      </p:cBhvr>
                                      <p:tavLst>
                                        <p:tav tm="0">
                                          <p:val>
                                            <p:strVal val="#ppt_x"/>
                                          </p:val>
                                        </p:tav>
                                        <p:tav tm="100000">
                                          <p:val>
                                            <p:strVal val="#ppt_x"/>
                                          </p:val>
                                        </p:tav>
                                      </p:tavLst>
                                    </p:anim>
                                    <p:anim calcmode="lin" valueType="num">
                                      <p:cBhvr>
                                        <p:cTn id="9" dur="1000" fill="hold"/>
                                        <p:tgtEl>
                                          <p:spTgt spid="2970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295400"/>
            <a:ext cx="9144000" cy="5562600"/>
          </a:xfrm>
          <a:prstGeom prst="rect">
            <a:avLst/>
          </a:prstGeom>
          <a:solidFill>
            <a:srgbClr val="86226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4579" name="Picture 8"/>
          <p:cNvPicPr>
            <a:picLocks noChangeAspect="1" noChangeArrowheads="1"/>
          </p:cNvPicPr>
          <p:nvPr/>
        </p:nvPicPr>
        <p:blipFill>
          <a:blip r:embed="rId3"/>
          <a:srcRect l="43750"/>
          <a:stretch>
            <a:fillRect/>
          </a:stretch>
        </p:blipFill>
        <p:spPr bwMode="auto">
          <a:xfrm>
            <a:off x="5715000" y="0"/>
            <a:ext cx="3429000" cy="1219200"/>
          </a:xfrm>
          <a:prstGeom prst="rect">
            <a:avLst/>
          </a:prstGeom>
          <a:noFill/>
          <a:ln w="9525">
            <a:noFill/>
            <a:miter lim="800000"/>
            <a:headEnd/>
            <a:tailEnd/>
          </a:ln>
        </p:spPr>
      </p:pic>
      <p:pic>
        <p:nvPicPr>
          <p:cNvPr id="24580" name="Picture 9"/>
          <p:cNvPicPr>
            <a:picLocks noChangeAspect="1" noChangeArrowheads="1"/>
          </p:cNvPicPr>
          <p:nvPr/>
        </p:nvPicPr>
        <p:blipFill>
          <a:blip r:embed="rId4"/>
          <a:srcRect l="76250"/>
          <a:stretch>
            <a:fillRect/>
          </a:stretch>
        </p:blipFill>
        <p:spPr bwMode="auto">
          <a:xfrm>
            <a:off x="0" y="0"/>
            <a:ext cx="5715000" cy="1219200"/>
          </a:xfrm>
          <a:prstGeom prst="rect">
            <a:avLst/>
          </a:prstGeom>
          <a:noFill/>
          <a:ln w="9525">
            <a:noFill/>
            <a:miter lim="800000"/>
            <a:headEnd/>
            <a:tailEnd/>
          </a:ln>
        </p:spPr>
      </p:pic>
      <p:pic>
        <p:nvPicPr>
          <p:cNvPr id="24581" name="Picture 10" descr="2007-0362-6874.JPG"/>
          <p:cNvPicPr>
            <a:picLocks noChangeAspect="1"/>
          </p:cNvPicPr>
          <p:nvPr/>
        </p:nvPicPr>
        <p:blipFill>
          <a:blip r:embed="rId5"/>
          <a:srcRect l="37000" t="12405" r="38000" b="50000"/>
          <a:stretch>
            <a:fillRect/>
          </a:stretch>
        </p:blipFill>
        <p:spPr bwMode="auto">
          <a:xfrm>
            <a:off x="381000" y="0"/>
            <a:ext cx="1219200" cy="1219200"/>
          </a:xfrm>
          <a:prstGeom prst="rect">
            <a:avLst/>
          </a:prstGeom>
          <a:noFill/>
          <a:ln w="9525">
            <a:noFill/>
            <a:miter lim="800000"/>
            <a:headEnd/>
            <a:tailEnd/>
          </a:ln>
        </p:spPr>
      </p:pic>
      <p:sp>
        <p:nvSpPr>
          <p:cNvPr id="30727" name="Rectangle 7"/>
          <p:cNvSpPr>
            <a:spLocks noChangeArrowheads="1"/>
          </p:cNvSpPr>
          <p:nvPr/>
        </p:nvSpPr>
        <p:spPr bwMode="auto">
          <a:xfrm>
            <a:off x="228600" y="1590675"/>
            <a:ext cx="8534400" cy="4668838"/>
          </a:xfrm>
          <a:prstGeom prst="rect">
            <a:avLst/>
          </a:prstGeom>
          <a:noFill/>
          <a:ln w="9525">
            <a:noFill/>
            <a:miter lim="800000"/>
            <a:headEnd/>
            <a:tailEnd/>
          </a:ln>
        </p:spPr>
        <p:txBody>
          <a:bodyPr tIns="0" bIns="0" anchor="ctr">
            <a:spAutoFit/>
          </a:bodyPr>
          <a:lstStyle/>
          <a:p>
            <a:r>
              <a:rPr lang="en-US" b="1">
                <a:solidFill>
                  <a:schemeClr val="bg1"/>
                </a:solidFill>
                <a:latin typeface="Garamond" pitchFamily="18" charset="0"/>
              </a:rPr>
              <a:t>Guidelines for being an engaged citizen who is responsible to the community and respectful of diversity as outlined in the ACPA Statement of Ethical Principles &amp; Standards are summarized below.</a:t>
            </a:r>
          </a:p>
          <a:p>
            <a:endParaRPr lang="en-US" b="1">
              <a:solidFill>
                <a:schemeClr val="bg1"/>
              </a:solidFill>
              <a:latin typeface="Garamond" pitchFamily="18" charset="0"/>
            </a:endParaRPr>
          </a:p>
          <a:p>
            <a:pPr>
              <a:buFontTx/>
              <a:buChar char="•"/>
            </a:pPr>
            <a:r>
              <a:rPr lang="en-US">
                <a:solidFill>
                  <a:schemeClr val="bg1"/>
                </a:solidFill>
                <a:latin typeface="Garamond" pitchFamily="18" charset="0"/>
              </a:rPr>
              <a:t>Do not discriminate on the basis of any quality, characteristic, or belief that differentiates one human being from another</a:t>
            </a:r>
          </a:p>
          <a:p>
            <a:pPr>
              <a:buFontTx/>
              <a:buChar char="•"/>
            </a:pPr>
            <a:r>
              <a:rPr lang="en-US">
                <a:solidFill>
                  <a:schemeClr val="bg1"/>
                </a:solidFill>
                <a:latin typeface="Garamond" pitchFamily="18" charset="0"/>
              </a:rPr>
              <a:t>Modeling non-discriminatory behavior and appropriate confrontation for colleagues and students</a:t>
            </a:r>
          </a:p>
          <a:p>
            <a:pPr>
              <a:buFontTx/>
              <a:buChar char="•"/>
            </a:pPr>
            <a:r>
              <a:rPr lang="en-US">
                <a:solidFill>
                  <a:schemeClr val="bg1"/>
                </a:solidFill>
                <a:latin typeface="Garamond" pitchFamily="18" charset="0"/>
              </a:rPr>
              <a:t>Promoting acceptance of and engagement with others in all interactions with students and respectfully challenge others’ discriminatory or unaccepting beliefs</a:t>
            </a:r>
          </a:p>
          <a:p>
            <a:pPr>
              <a:buFontTx/>
              <a:buChar char="•"/>
            </a:pPr>
            <a:r>
              <a:rPr lang="en-US">
                <a:solidFill>
                  <a:schemeClr val="bg1"/>
                </a:solidFill>
                <a:latin typeface="Garamond" pitchFamily="18" charset="0"/>
              </a:rPr>
              <a:t>Actively working to point out and end discriminatory behaviors and policies</a:t>
            </a:r>
          </a:p>
          <a:p>
            <a:pPr>
              <a:buFontTx/>
              <a:buChar char="•"/>
            </a:pPr>
            <a:r>
              <a:rPr lang="en-US">
                <a:solidFill>
                  <a:schemeClr val="bg1"/>
                </a:solidFill>
                <a:latin typeface="Garamond" pitchFamily="18" charset="0"/>
              </a:rPr>
              <a:t>Encouraging students to be engaged in the community</a:t>
            </a:r>
          </a:p>
          <a:p>
            <a:pPr>
              <a:buFontTx/>
              <a:buChar char="•"/>
            </a:pPr>
            <a:r>
              <a:rPr lang="en-US">
                <a:solidFill>
                  <a:schemeClr val="bg1"/>
                </a:solidFill>
                <a:latin typeface="Garamond" pitchFamily="18" charset="0"/>
              </a:rPr>
              <a:t>Modeling community engagement for students and colleagues</a:t>
            </a:r>
          </a:p>
          <a:p>
            <a:pPr>
              <a:buFontTx/>
              <a:buChar char="•"/>
            </a:pPr>
            <a:r>
              <a:rPr lang="en-US">
                <a:solidFill>
                  <a:schemeClr val="bg1"/>
                </a:solidFill>
                <a:latin typeface="Garamond" pitchFamily="18" charset="0"/>
              </a:rPr>
              <a:t>Act appropriately within the context of the community and its norms</a:t>
            </a:r>
          </a:p>
          <a:p>
            <a:pPr>
              <a:buFontTx/>
              <a:buChar char="•"/>
            </a:pPr>
            <a:r>
              <a:rPr lang="en-US">
                <a:solidFill>
                  <a:schemeClr val="bg1"/>
                </a:solidFill>
                <a:latin typeface="Garamond" pitchFamily="18" charset="0"/>
              </a:rPr>
              <a:t>Recognizing when conflicting moral standards exist and working to maintain peaceful action and legal behaviors</a:t>
            </a:r>
          </a:p>
          <a:p>
            <a:pPr eaLnBrk="0" hangingPunct="0"/>
            <a:endParaRPr lang="en-US">
              <a:solidFill>
                <a:schemeClr val="bg1"/>
              </a:solidFill>
              <a:latin typeface="Garamond"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0727">
                                            <p:txEl>
                                              <p:pRg st="2" end="2"/>
                                            </p:txEl>
                                          </p:spTgt>
                                        </p:tgtEl>
                                        <p:attrNameLst>
                                          <p:attrName>style.visibility</p:attrName>
                                        </p:attrNameLst>
                                      </p:cBhvr>
                                      <p:to>
                                        <p:strVal val="visible"/>
                                      </p:to>
                                    </p:set>
                                    <p:animEffect transition="in" filter="fade">
                                      <p:cBhvr>
                                        <p:cTn id="7" dur="2000"/>
                                        <p:tgtEl>
                                          <p:spTgt spid="30727">
                                            <p:txEl>
                                              <p:pRg st="2" end="2"/>
                                            </p:txEl>
                                          </p:spTgt>
                                        </p:tgtEl>
                                      </p:cBhvr>
                                    </p:animEffect>
                                    <p:anim calcmode="lin" valueType="num">
                                      <p:cBhvr>
                                        <p:cTn id="8" dur="2000" fill="hold"/>
                                        <p:tgtEl>
                                          <p:spTgt spid="30727">
                                            <p:txEl>
                                              <p:pRg st="2" end="2"/>
                                            </p:txEl>
                                          </p:spTgt>
                                        </p:tgtEl>
                                        <p:attrNameLst>
                                          <p:attrName>ppt_x</p:attrName>
                                        </p:attrNameLst>
                                      </p:cBhvr>
                                      <p:tavLst>
                                        <p:tav tm="0">
                                          <p:val>
                                            <p:strVal val="#ppt_x"/>
                                          </p:val>
                                        </p:tav>
                                        <p:tav tm="100000">
                                          <p:val>
                                            <p:strVal val="#ppt_x"/>
                                          </p:val>
                                        </p:tav>
                                      </p:tavLst>
                                    </p:anim>
                                    <p:anim calcmode="lin" valueType="num">
                                      <p:cBhvr>
                                        <p:cTn id="9" dur="2000" fill="hold"/>
                                        <p:tgtEl>
                                          <p:spTgt spid="30727">
                                            <p:txEl>
                                              <p:pRg st="2" end="2"/>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30727">
                                            <p:txEl>
                                              <p:pRg st="3" end="3"/>
                                            </p:txEl>
                                          </p:spTgt>
                                        </p:tgtEl>
                                        <p:attrNameLst>
                                          <p:attrName>style.visibility</p:attrName>
                                        </p:attrNameLst>
                                      </p:cBhvr>
                                      <p:to>
                                        <p:strVal val="visible"/>
                                      </p:to>
                                    </p:set>
                                    <p:animEffect transition="in" filter="fade">
                                      <p:cBhvr>
                                        <p:cTn id="13" dur="2000"/>
                                        <p:tgtEl>
                                          <p:spTgt spid="30727">
                                            <p:txEl>
                                              <p:pRg st="3" end="3"/>
                                            </p:txEl>
                                          </p:spTgt>
                                        </p:tgtEl>
                                      </p:cBhvr>
                                    </p:animEffect>
                                    <p:anim calcmode="lin" valueType="num">
                                      <p:cBhvr>
                                        <p:cTn id="14" dur="2000" fill="hold"/>
                                        <p:tgtEl>
                                          <p:spTgt spid="30727">
                                            <p:txEl>
                                              <p:pRg st="3" end="3"/>
                                            </p:txEl>
                                          </p:spTgt>
                                        </p:tgtEl>
                                        <p:attrNameLst>
                                          <p:attrName>ppt_x</p:attrName>
                                        </p:attrNameLst>
                                      </p:cBhvr>
                                      <p:tavLst>
                                        <p:tav tm="0">
                                          <p:val>
                                            <p:strVal val="#ppt_x"/>
                                          </p:val>
                                        </p:tav>
                                        <p:tav tm="100000">
                                          <p:val>
                                            <p:strVal val="#ppt_x"/>
                                          </p:val>
                                        </p:tav>
                                      </p:tavLst>
                                    </p:anim>
                                    <p:anim calcmode="lin" valueType="num">
                                      <p:cBhvr>
                                        <p:cTn id="15" dur="2000" fill="hold"/>
                                        <p:tgtEl>
                                          <p:spTgt spid="30727">
                                            <p:txEl>
                                              <p:pRg st="3" end="3"/>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nodeType="afterEffect">
                                  <p:stCondLst>
                                    <p:cond delay="0"/>
                                  </p:stCondLst>
                                  <p:childTnLst>
                                    <p:set>
                                      <p:cBhvr>
                                        <p:cTn id="18" dur="1" fill="hold">
                                          <p:stCondLst>
                                            <p:cond delay="0"/>
                                          </p:stCondLst>
                                        </p:cTn>
                                        <p:tgtEl>
                                          <p:spTgt spid="30727">
                                            <p:txEl>
                                              <p:pRg st="4" end="4"/>
                                            </p:txEl>
                                          </p:spTgt>
                                        </p:tgtEl>
                                        <p:attrNameLst>
                                          <p:attrName>style.visibility</p:attrName>
                                        </p:attrNameLst>
                                      </p:cBhvr>
                                      <p:to>
                                        <p:strVal val="visible"/>
                                      </p:to>
                                    </p:set>
                                    <p:animEffect transition="in" filter="fade">
                                      <p:cBhvr>
                                        <p:cTn id="19" dur="2000"/>
                                        <p:tgtEl>
                                          <p:spTgt spid="30727">
                                            <p:txEl>
                                              <p:pRg st="4" end="4"/>
                                            </p:txEl>
                                          </p:spTgt>
                                        </p:tgtEl>
                                      </p:cBhvr>
                                    </p:animEffect>
                                    <p:anim calcmode="lin" valueType="num">
                                      <p:cBhvr>
                                        <p:cTn id="20" dur="2000" fill="hold"/>
                                        <p:tgtEl>
                                          <p:spTgt spid="30727">
                                            <p:txEl>
                                              <p:pRg st="4" end="4"/>
                                            </p:txEl>
                                          </p:spTgt>
                                        </p:tgtEl>
                                        <p:attrNameLst>
                                          <p:attrName>ppt_x</p:attrName>
                                        </p:attrNameLst>
                                      </p:cBhvr>
                                      <p:tavLst>
                                        <p:tav tm="0">
                                          <p:val>
                                            <p:strVal val="#ppt_x"/>
                                          </p:val>
                                        </p:tav>
                                        <p:tav tm="100000">
                                          <p:val>
                                            <p:strVal val="#ppt_x"/>
                                          </p:val>
                                        </p:tav>
                                      </p:tavLst>
                                    </p:anim>
                                    <p:anim calcmode="lin" valueType="num">
                                      <p:cBhvr>
                                        <p:cTn id="21" dur="2000" fill="hold"/>
                                        <p:tgtEl>
                                          <p:spTgt spid="30727">
                                            <p:txEl>
                                              <p:pRg st="4" end="4"/>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nodeType="afterEffect">
                                  <p:stCondLst>
                                    <p:cond delay="0"/>
                                  </p:stCondLst>
                                  <p:childTnLst>
                                    <p:set>
                                      <p:cBhvr>
                                        <p:cTn id="24" dur="1" fill="hold">
                                          <p:stCondLst>
                                            <p:cond delay="0"/>
                                          </p:stCondLst>
                                        </p:cTn>
                                        <p:tgtEl>
                                          <p:spTgt spid="30727">
                                            <p:txEl>
                                              <p:pRg st="5" end="5"/>
                                            </p:txEl>
                                          </p:spTgt>
                                        </p:tgtEl>
                                        <p:attrNameLst>
                                          <p:attrName>style.visibility</p:attrName>
                                        </p:attrNameLst>
                                      </p:cBhvr>
                                      <p:to>
                                        <p:strVal val="visible"/>
                                      </p:to>
                                    </p:set>
                                    <p:animEffect transition="in" filter="fade">
                                      <p:cBhvr>
                                        <p:cTn id="25" dur="2000"/>
                                        <p:tgtEl>
                                          <p:spTgt spid="30727">
                                            <p:txEl>
                                              <p:pRg st="5" end="5"/>
                                            </p:txEl>
                                          </p:spTgt>
                                        </p:tgtEl>
                                      </p:cBhvr>
                                    </p:animEffect>
                                    <p:anim calcmode="lin" valueType="num">
                                      <p:cBhvr>
                                        <p:cTn id="26" dur="2000" fill="hold"/>
                                        <p:tgtEl>
                                          <p:spTgt spid="30727">
                                            <p:txEl>
                                              <p:pRg st="5" end="5"/>
                                            </p:txEl>
                                          </p:spTgt>
                                        </p:tgtEl>
                                        <p:attrNameLst>
                                          <p:attrName>ppt_x</p:attrName>
                                        </p:attrNameLst>
                                      </p:cBhvr>
                                      <p:tavLst>
                                        <p:tav tm="0">
                                          <p:val>
                                            <p:strVal val="#ppt_x"/>
                                          </p:val>
                                        </p:tav>
                                        <p:tav tm="100000">
                                          <p:val>
                                            <p:strVal val="#ppt_x"/>
                                          </p:val>
                                        </p:tav>
                                      </p:tavLst>
                                    </p:anim>
                                    <p:anim calcmode="lin" valueType="num">
                                      <p:cBhvr>
                                        <p:cTn id="27" dur="2000" fill="hold"/>
                                        <p:tgtEl>
                                          <p:spTgt spid="30727">
                                            <p:txEl>
                                              <p:pRg st="5" end="5"/>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nodeType="afterEffect">
                                  <p:stCondLst>
                                    <p:cond delay="0"/>
                                  </p:stCondLst>
                                  <p:childTnLst>
                                    <p:set>
                                      <p:cBhvr>
                                        <p:cTn id="30" dur="1" fill="hold">
                                          <p:stCondLst>
                                            <p:cond delay="0"/>
                                          </p:stCondLst>
                                        </p:cTn>
                                        <p:tgtEl>
                                          <p:spTgt spid="30727">
                                            <p:txEl>
                                              <p:pRg st="6" end="6"/>
                                            </p:txEl>
                                          </p:spTgt>
                                        </p:tgtEl>
                                        <p:attrNameLst>
                                          <p:attrName>style.visibility</p:attrName>
                                        </p:attrNameLst>
                                      </p:cBhvr>
                                      <p:to>
                                        <p:strVal val="visible"/>
                                      </p:to>
                                    </p:set>
                                    <p:animEffect transition="in" filter="fade">
                                      <p:cBhvr>
                                        <p:cTn id="31" dur="2000"/>
                                        <p:tgtEl>
                                          <p:spTgt spid="30727">
                                            <p:txEl>
                                              <p:pRg st="6" end="6"/>
                                            </p:txEl>
                                          </p:spTgt>
                                        </p:tgtEl>
                                      </p:cBhvr>
                                    </p:animEffect>
                                    <p:anim calcmode="lin" valueType="num">
                                      <p:cBhvr>
                                        <p:cTn id="32" dur="2000" fill="hold"/>
                                        <p:tgtEl>
                                          <p:spTgt spid="30727">
                                            <p:txEl>
                                              <p:pRg st="6" end="6"/>
                                            </p:txEl>
                                          </p:spTgt>
                                        </p:tgtEl>
                                        <p:attrNameLst>
                                          <p:attrName>ppt_x</p:attrName>
                                        </p:attrNameLst>
                                      </p:cBhvr>
                                      <p:tavLst>
                                        <p:tav tm="0">
                                          <p:val>
                                            <p:strVal val="#ppt_x"/>
                                          </p:val>
                                        </p:tav>
                                        <p:tav tm="100000">
                                          <p:val>
                                            <p:strVal val="#ppt_x"/>
                                          </p:val>
                                        </p:tav>
                                      </p:tavLst>
                                    </p:anim>
                                    <p:anim calcmode="lin" valueType="num">
                                      <p:cBhvr>
                                        <p:cTn id="33" dur="2000" fill="hold"/>
                                        <p:tgtEl>
                                          <p:spTgt spid="30727">
                                            <p:txEl>
                                              <p:pRg st="6" end="6"/>
                                            </p:txEl>
                                          </p:spTgt>
                                        </p:tgtEl>
                                        <p:attrNameLst>
                                          <p:attrName>ppt_y</p:attrName>
                                        </p:attrNameLst>
                                      </p:cBhvr>
                                      <p:tavLst>
                                        <p:tav tm="0">
                                          <p:val>
                                            <p:strVal val="#ppt_y+.1"/>
                                          </p:val>
                                        </p:tav>
                                        <p:tav tm="100000">
                                          <p:val>
                                            <p:strVal val="#ppt_y"/>
                                          </p:val>
                                        </p:tav>
                                      </p:tavLst>
                                    </p:anim>
                                  </p:childTnLst>
                                </p:cTn>
                              </p:par>
                            </p:childTnLst>
                          </p:cTn>
                        </p:par>
                        <p:par>
                          <p:cTn id="34" fill="hold">
                            <p:stCondLst>
                              <p:cond delay="10000"/>
                            </p:stCondLst>
                            <p:childTnLst>
                              <p:par>
                                <p:cTn id="35" presetID="42" presetClass="entr" presetSubtype="0" fill="hold" nodeType="afterEffect">
                                  <p:stCondLst>
                                    <p:cond delay="0"/>
                                  </p:stCondLst>
                                  <p:childTnLst>
                                    <p:set>
                                      <p:cBhvr>
                                        <p:cTn id="36" dur="1" fill="hold">
                                          <p:stCondLst>
                                            <p:cond delay="0"/>
                                          </p:stCondLst>
                                        </p:cTn>
                                        <p:tgtEl>
                                          <p:spTgt spid="30727">
                                            <p:txEl>
                                              <p:pRg st="7" end="7"/>
                                            </p:txEl>
                                          </p:spTgt>
                                        </p:tgtEl>
                                        <p:attrNameLst>
                                          <p:attrName>style.visibility</p:attrName>
                                        </p:attrNameLst>
                                      </p:cBhvr>
                                      <p:to>
                                        <p:strVal val="visible"/>
                                      </p:to>
                                    </p:set>
                                    <p:animEffect transition="in" filter="fade">
                                      <p:cBhvr>
                                        <p:cTn id="37" dur="2000"/>
                                        <p:tgtEl>
                                          <p:spTgt spid="30727">
                                            <p:txEl>
                                              <p:pRg st="7" end="7"/>
                                            </p:txEl>
                                          </p:spTgt>
                                        </p:tgtEl>
                                      </p:cBhvr>
                                    </p:animEffect>
                                    <p:anim calcmode="lin" valueType="num">
                                      <p:cBhvr>
                                        <p:cTn id="38" dur="2000" fill="hold"/>
                                        <p:tgtEl>
                                          <p:spTgt spid="30727">
                                            <p:txEl>
                                              <p:pRg st="7" end="7"/>
                                            </p:txEl>
                                          </p:spTgt>
                                        </p:tgtEl>
                                        <p:attrNameLst>
                                          <p:attrName>ppt_x</p:attrName>
                                        </p:attrNameLst>
                                      </p:cBhvr>
                                      <p:tavLst>
                                        <p:tav tm="0">
                                          <p:val>
                                            <p:strVal val="#ppt_x"/>
                                          </p:val>
                                        </p:tav>
                                        <p:tav tm="100000">
                                          <p:val>
                                            <p:strVal val="#ppt_x"/>
                                          </p:val>
                                        </p:tav>
                                      </p:tavLst>
                                    </p:anim>
                                    <p:anim calcmode="lin" valueType="num">
                                      <p:cBhvr>
                                        <p:cTn id="39" dur="2000" fill="hold"/>
                                        <p:tgtEl>
                                          <p:spTgt spid="30727">
                                            <p:txEl>
                                              <p:pRg st="7" end="7"/>
                                            </p:txEl>
                                          </p:spTgt>
                                        </p:tgtEl>
                                        <p:attrNameLst>
                                          <p:attrName>ppt_y</p:attrName>
                                        </p:attrNameLst>
                                      </p:cBhvr>
                                      <p:tavLst>
                                        <p:tav tm="0">
                                          <p:val>
                                            <p:strVal val="#ppt_y+.1"/>
                                          </p:val>
                                        </p:tav>
                                        <p:tav tm="100000">
                                          <p:val>
                                            <p:strVal val="#ppt_y"/>
                                          </p:val>
                                        </p:tav>
                                      </p:tavLst>
                                    </p:anim>
                                  </p:childTnLst>
                                </p:cTn>
                              </p:par>
                            </p:childTnLst>
                          </p:cTn>
                        </p:par>
                        <p:par>
                          <p:cTn id="40" fill="hold">
                            <p:stCondLst>
                              <p:cond delay="12000"/>
                            </p:stCondLst>
                            <p:childTnLst>
                              <p:par>
                                <p:cTn id="41" presetID="42" presetClass="entr" presetSubtype="0" fill="hold" nodeType="afterEffect">
                                  <p:stCondLst>
                                    <p:cond delay="0"/>
                                  </p:stCondLst>
                                  <p:childTnLst>
                                    <p:set>
                                      <p:cBhvr>
                                        <p:cTn id="42" dur="1" fill="hold">
                                          <p:stCondLst>
                                            <p:cond delay="0"/>
                                          </p:stCondLst>
                                        </p:cTn>
                                        <p:tgtEl>
                                          <p:spTgt spid="30727">
                                            <p:txEl>
                                              <p:pRg st="8" end="8"/>
                                            </p:txEl>
                                          </p:spTgt>
                                        </p:tgtEl>
                                        <p:attrNameLst>
                                          <p:attrName>style.visibility</p:attrName>
                                        </p:attrNameLst>
                                      </p:cBhvr>
                                      <p:to>
                                        <p:strVal val="visible"/>
                                      </p:to>
                                    </p:set>
                                    <p:animEffect transition="in" filter="fade">
                                      <p:cBhvr>
                                        <p:cTn id="43" dur="2000"/>
                                        <p:tgtEl>
                                          <p:spTgt spid="30727">
                                            <p:txEl>
                                              <p:pRg st="8" end="8"/>
                                            </p:txEl>
                                          </p:spTgt>
                                        </p:tgtEl>
                                      </p:cBhvr>
                                    </p:animEffect>
                                    <p:anim calcmode="lin" valueType="num">
                                      <p:cBhvr>
                                        <p:cTn id="44" dur="2000" fill="hold"/>
                                        <p:tgtEl>
                                          <p:spTgt spid="30727">
                                            <p:txEl>
                                              <p:pRg st="8" end="8"/>
                                            </p:txEl>
                                          </p:spTgt>
                                        </p:tgtEl>
                                        <p:attrNameLst>
                                          <p:attrName>ppt_x</p:attrName>
                                        </p:attrNameLst>
                                      </p:cBhvr>
                                      <p:tavLst>
                                        <p:tav tm="0">
                                          <p:val>
                                            <p:strVal val="#ppt_x"/>
                                          </p:val>
                                        </p:tav>
                                        <p:tav tm="100000">
                                          <p:val>
                                            <p:strVal val="#ppt_x"/>
                                          </p:val>
                                        </p:tav>
                                      </p:tavLst>
                                    </p:anim>
                                    <p:anim calcmode="lin" valueType="num">
                                      <p:cBhvr>
                                        <p:cTn id="45" dur="2000" fill="hold"/>
                                        <p:tgtEl>
                                          <p:spTgt spid="30727">
                                            <p:txEl>
                                              <p:pRg st="8" end="8"/>
                                            </p:txEl>
                                          </p:spTgt>
                                        </p:tgtEl>
                                        <p:attrNameLst>
                                          <p:attrName>ppt_y</p:attrName>
                                        </p:attrNameLst>
                                      </p:cBhvr>
                                      <p:tavLst>
                                        <p:tav tm="0">
                                          <p:val>
                                            <p:strVal val="#ppt_y+.1"/>
                                          </p:val>
                                        </p:tav>
                                        <p:tav tm="100000">
                                          <p:val>
                                            <p:strVal val="#ppt_y"/>
                                          </p:val>
                                        </p:tav>
                                      </p:tavLst>
                                    </p:anim>
                                  </p:childTnLst>
                                </p:cTn>
                              </p:par>
                            </p:childTnLst>
                          </p:cTn>
                        </p:par>
                        <p:par>
                          <p:cTn id="46" fill="hold">
                            <p:stCondLst>
                              <p:cond delay="14000"/>
                            </p:stCondLst>
                            <p:childTnLst>
                              <p:par>
                                <p:cTn id="47" presetID="42" presetClass="entr" presetSubtype="0" fill="hold" nodeType="afterEffect">
                                  <p:stCondLst>
                                    <p:cond delay="0"/>
                                  </p:stCondLst>
                                  <p:childTnLst>
                                    <p:set>
                                      <p:cBhvr>
                                        <p:cTn id="48" dur="1" fill="hold">
                                          <p:stCondLst>
                                            <p:cond delay="0"/>
                                          </p:stCondLst>
                                        </p:cTn>
                                        <p:tgtEl>
                                          <p:spTgt spid="30727">
                                            <p:txEl>
                                              <p:pRg st="9" end="9"/>
                                            </p:txEl>
                                          </p:spTgt>
                                        </p:tgtEl>
                                        <p:attrNameLst>
                                          <p:attrName>style.visibility</p:attrName>
                                        </p:attrNameLst>
                                      </p:cBhvr>
                                      <p:to>
                                        <p:strVal val="visible"/>
                                      </p:to>
                                    </p:set>
                                    <p:animEffect transition="in" filter="fade">
                                      <p:cBhvr>
                                        <p:cTn id="49" dur="2000"/>
                                        <p:tgtEl>
                                          <p:spTgt spid="30727">
                                            <p:txEl>
                                              <p:pRg st="9" end="9"/>
                                            </p:txEl>
                                          </p:spTgt>
                                        </p:tgtEl>
                                      </p:cBhvr>
                                    </p:animEffect>
                                    <p:anim calcmode="lin" valueType="num">
                                      <p:cBhvr>
                                        <p:cTn id="50" dur="2000" fill="hold"/>
                                        <p:tgtEl>
                                          <p:spTgt spid="30727">
                                            <p:txEl>
                                              <p:pRg st="9" end="9"/>
                                            </p:txEl>
                                          </p:spTgt>
                                        </p:tgtEl>
                                        <p:attrNameLst>
                                          <p:attrName>ppt_x</p:attrName>
                                        </p:attrNameLst>
                                      </p:cBhvr>
                                      <p:tavLst>
                                        <p:tav tm="0">
                                          <p:val>
                                            <p:strVal val="#ppt_x"/>
                                          </p:val>
                                        </p:tav>
                                        <p:tav tm="100000">
                                          <p:val>
                                            <p:strVal val="#ppt_x"/>
                                          </p:val>
                                        </p:tav>
                                      </p:tavLst>
                                    </p:anim>
                                    <p:anim calcmode="lin" valueType="num">
                                      <p:cBhvr>
                                        <p:cTn id="51" dur="2000" fill="hold"/>
                                        <p:tgtEl>
                                          <p:spTgt spid="30727">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295400"/>
            <a:ext cx="9144000" cy="5562600"/>
          </a:xfrm>
          <a:prstGeom prst="rect">
            <a:avLst/>
          </a:prstGeom>
          <a:solidFill>
            <a:srgbClr val="86226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5603" name="Picture 8"/>
          <p:cNvPicPr>
            <a:picLocks noChangeAspect="1" noChangeArrowheads="1"/>
          </p:cNvPicPr>
          <p:nvPr/>
        </p:nvPicPr>
        <p:blipFill>
          <a:blip r:embed="rId3"/>
          <a:srcRect l="43750"/>
          <a:stretch>
            <a:fillRect/>
          </a:stretch>
        </p:blipFill>
        <p:spPr bwMode="auto">
          <a:xfrm>
            <a:off x="5715000" y="0"/>
            <a:ext cx="3429000" cy="1219200"/>
          </a:xfrm>
          <a:prstGeom prst="rect">
            <a:avLst/>
          </a:prstGeom>
          <a:noFill/>
          <a:ln w="9525">
            <a:noFill/>
            <a:miter lim="800000"/>
            <a:headEnd/>
            <a:tailEnd/>
          </a:ln>
        </p:spPr>
      </p:pic>
      <p:pic>
        <p:nvPicPr>
          <p:cNvPr id="25604" name="Picture 9"/>
          <p:cNvPicPr>
            <a:picLocks noChangeAspect="1" noChangeArrowheads="1"/>
          </p:cNvPicPr>
          <p:nvPr/>
        </p:nvPicPr>
        <p:blipFill>
          <a:blip r:embed="rId4"/>
          <a:srcRect l="76250"/>
          <a:stretch>
            <a:fillRect/>
          </a:stretch>
        </p:blipFill>
        <p:spPr bwMode="auto">
          <a:xfrm>
            <a:off x="0" y="0"/>
            <a:ext cx="5715000" cy="1219200"/>
          </a:xfrm>
          <a:prstGeom prst="rect">
            <a:avLst/>
          </a:prstGeom>
          <a:noFill/>
          <a:ln w="9525">
            <a:noFill/>
            <a:miter lim="800000"/>
            <a:headEnd/>
            <a:tailEnd/>
          </a:ln>
        </p:spPr>
      </p:pic>
      <p:pic>
        <p:nvPicPr>
          <p:cNvPr id="25605" name="Picture 10" descr="2007-0362-6874.JPG"/>
          <p:cNvPicPr>
            <a:picLocks noChangeAspect="1"/>
          </p:cNvPicPr>
          <p:nvPr/>
        </p:nvPicPr>
        <p:blipFill>
          <a:blip r:embed="rId5"/>
          <a:srcRect l="37000" t="12405" r="38000" b="50000"/>
          <a:stretch>
            <a:fillRect/>
          </a:stretch>
        </p:blipFill>
        <p:spPr bwMode="auto">
          <a:xfrm>
            <a:off x="381000" y="0"/>
            <a:ext cx="1219200" cy="1219200"/>
          </a:xfrm>
          <a:prstGeom prst="rect">
            <a:avLst/>
          </a:prstGeom>
          <a:noFill/>
          <a:ln w="9525">
            <a:noFill/>
            <a:miter lim="800000"/>
            <a:headEnd/>
            <a:tailEnd/>
          </a:ln>
        </p:spPr>
      </p:pic>
      <p:sp>
        <p:nvSpPr>
          <p:cNvPr id="31751" name="Rectangle 7"/>
          <p:cNvSpPr>
            <a:spLocks noChangeArrowheads="1"/>
          </p:cNvSpPr>
          <p:nvPr/>
        </p:nvSpPr>
        <p:spPr bwMode="auto">
          <a:xfrm>
            <a:off x="228600" y="1371600"/>
            <a:ext cx="8610600" cy="4821238"/>
          </a:xfrm>
          <a:prstGeom prst="rect">
            <a:avLst/>
          </a:prstGeom>
          <a:noFill/>
          <a:ln w="9525">
            <a:noFill/>
            <a:miter lim="800000"/>
            <a:headEnd/>
            <a:tailEnd/>
          </a:ln>
        </p:spPr>
        <p:txBody>
          <a:bodyPr anchor="ctr">
            <a:spAutoFit/>
          </a:bodyPr>
          <a:lstStyle/>
          <a:p>
            <a:r>
              <a:rPr lang="en-US" sz="2000" b="1">
                <a:solidFill>
                  <a:schemeClr val="bg1"/>
                </a:solidFill>
                <a:latin typeface="Garamond" pitchFamily="18" charset="0"/>
              </a:rPr>
              <a:t>Ethical Dilemma related to Responsibility to Society</a:t>
            </a:r>
          </a:p>
          <a:p>
            <a:endParaRPr lang="en-US" sz="2000" b="1">
              <a:solidFill>
                <a:schemeClr val="bg1"/>
              </a:solidFill>
              <a:latin typeface="Garamond" pitchFamily="18" charset="0"/>
            </a:endParaRPr>
          </a:p>
          <a:p>
            <a:r>
              <a:rPr lang="en-US">
                <a:solidFill>
                  <a:schemeClr val="bg1"/>
                </a:solidFill>
                <a:latin typeface="Garamond" pitchFamily="18" charset="0"/>
              </a:rPr>
              <a:t>You have been in your job as a student affairs professional in an office of diversity and equity for less than one year. Your students come to you one afternoon with the idea to have a large-scale “diversity day” to promote understanding across difference among students and faculty. Your students propose to have educational and social programming such as academic debates about equity issues; a cultural fair to educate on differing religions, ethnicities, and gender identities; movies that explore issues of race, class, and gender; and social events where people can showcase talents and get to know one another. The students also want to invite local community and school groups to participate in the event. You think this is a great idea and experienced a similar type of program while in your master’s degree program. </a:t>
            </a:r>
          </a:p>
          <a:p>
            <a:r>
              <a:rPr lang="en-US">
                <a:solidFill>
                  <a:schemeClr val="bg1"/>
                </a:solidFill>
                <a:latin typeface="Garamond" pitchFamily="18" charset="0"/>
              </a:rPr>
              <a:t>The students begin to plan the event, and within a few weeks, the vice president asks to meet with you about the program. She indicates to you that some members of the community are not happy with the proposed event because they do not want their children exposed to some of the activities and ideas proposed to be a part of the diversity day. The vice president thinks that the program is a good idea but wants you to figure out how to make it happen without upsetting the community members anymore than they already are.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1751"/>
                                        </p:tgtEl>
                                        <p:attrNameLst>
                                          <p:attrName>style.visibility</p:attrName>
                                        </p:attrNameLst>
                                      </p:cBhvr>
                                      <p:to>
                                        <p:strVal val="visible"/>
                                      </p:to>
                                    </p:set>
                                    <p:animEffect transition="in" filter="fade">
                                      <p:cBhvr>
                                        <p:cTn id="7" dur="1000"/>
                                        <p:tgtEl>
                                          <p:spTgt spid="31751"/>
                                        </p:tgtEl>
                                      </p:cBhvr>
                                    </p:animEffect>
                                    <p:anim calcmode="lin" valueType="num">
                                      <p:cBhvr>
                                        <p:cTn id="8" dur="1000" fill="hold"/>
                                        <p:tgtEl>
                                          <p:spTgt spid="31751"/>
                                        </p:tgtEl>
                                        <p:attrNameLst>
                                          <p:attrName>ppt_x</p:attrName>
                                        </p:attrNameLst>
                                      </p:cBhvr>
                                      <p:tavLst>
                                        <p:tav tm="0">
                                          <p:val>
                                            <p:strVal val="#ppt_x"/>
                                          </p:val>
                                        </p:tav>
                                        <p:tav tm="100000">
                                          <p:val>
                                            <p:strVal val="#ppt_x"/>
                                          </p:val>
                                        </p:tav>
                                      </p:tavLst>
                                    </p:anim>
                                    <p:anim calcmode="lin" valueType="num">
                                      <p:cBhvr>
                                        <p:cTn id="9" dur="1000" fill="hold"/>
                                        <p:tgtEl>
                                          <p:spTgt spid="317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295400"/>
            <a:ext cx="9144000" cy="5562600"/>
          </a:xfrm>
          <a:prstGeom prst="rect">
            <a:avLst/>
          </a:prstGeom>
          <a:solidFill>
            <a:srgbClr val="86226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6627" name="Picture 8"/>
          <p:cNvPicPr>
            <a:picLocks noChangeAspect="1" noChangeArrowheads="1"/>
          </p:cNvPicPr>
          <p:nvPr/>
        </p:nvPicPr>
        <p:blipFill>
          <a:blip r:embed="rId3"/>
          <a:srcRect l="43750"/>
          <a:stretch>
            <a:fillRect/>
          </a:stretch>
        </p:blipFill>
        <p:spPr bwMode="auto">
          <a:xfrm>
            <a:off x="5715000" y="0"/>
            <a:ext cx="3429000" cy="1219200"/>
          </a:xfrm>
          <a:prstGeom prst="rect">
            <a:avLst/>
          </a:prstGeom>
          <a:noFill/>
          <a:ln w="9525">
            <a:noFill/>
            <a:miter lim="800000"/>
            <a:headEnd/>
            <a:tailEnd/>
          </a:ln>
        </p:spPr>
      </p:pic>
      <p:pic>
        <p:nvPicPr>
          <p:cNvPr id="26628" name="Picture 9"/>
          <p:cNvPicPr>
            <a:picLocks noChangeAspect="1" noChangeArrowheads="1"/>
          </p:cNvPicPr>
          <p:nvPr/>
        </p:nvPicPr>
        <p:blipFill>
          <a:blip r:embed="rId4"/>
          <a:srcRect l="76250"/>
          <a:stretch>
            <a:fillRect/>
          </a:stretch>
        </p:blipFill>
        <p:spPr bwMode="auto">
          <a:xfrm>
            <a:off x="0" y="0"/>
            <a:ext cx="5715000" cy="1219200"/>
          </a:xfrm>
          <a:prstGeom prst="rect">
            <a:avLst/>
          </a:prstGeom>
          <a:noFill/>
          <a:ln w="9525">
            <a:noFill/>
            <a:miter lim="800000"/>
            <a:headEnd/>
            <a:tailEnd/>
          </a:ln>
        </p:spPr>
      </p:pic>
      <p:pic>
        <p:nvPicPr>
          <p:cNvPr id="26629" name="Picture 10" descr="2007-0362-6874.JPG"/>
          <p:cNvPicPr>
            <a:picLocks noChangeAspect="1"/>
          </p:cNvPicPr>
          <p:nvPr/>
        </p:nvPicPr>
        <p:blipFill>
          <a:blip r:embed="rId5"/>
          <a:srcRect l="37000" t="12405" r="38000" b="50000"/>
          <a:stretch>
            <a:fillRect/>
          </a:stretch>
        </p:blipFill>
        <p:spPr bwMode="auto">
          <a:xfrm>
            <a:off x="381000" y="0"/>
            <a:ext cx="1219200" cy="1219200"/>
          </a:xfrm>
          <a:prstGeom prst="rect">
            <a:avLst/>
          </a:prstGeom>
          <a:noFill/>
          <a:ln w="9525">
            <a:noFill/>
            <a:miter lim="800000"/>
            <a:headEnd/>
            <a:tailEnd/>
          </a:ln>
        </p:spPr>
      </p:pic>
      <p:sp>
        <p:nvSpPr>
          <p:cNvPr id="32775" name="Rectangle 7"/>
          <p:cNvSpPr>
            <a:spLocks noChangeArrowheads="1"/>
          </p:cNvSpPr>
          <p:nvPr/>
        </p:nvSpPr>
        <p:spPr bwMode="auto">
          <a:xfrm>
            <a:off x="228600" y="1524000"/>
            <a:ext cx="8610600" cy="3749675"/>
          </a:xfrm>
          <a:prstGeom prst="rect">
            <a:avLst/>
          </a:prstGeom>
          <a:noFill/>
          <a:ln w="9525">
            <a:noFill/>
            <a:miter lim="800000"/>
            <a:headEnd/>
            <a:tailEnd/>
          </a:ln>
        </p:spPr>
        <p:txBody>
          <a:bodyPr anchor="ctr">
            <a:spAutoFit/>
          </a:bodyPr>
          <a:lstStyle/>
          <a:p>
            <a:pPr marL="342900" indent="-342900"/>
            <a:r>
              <a:rPr lang="en-US" sz="2000" b="1">
                <a:solidFill>
                  <a:schemeClr val="bg1"/>
                </a:solidFill>
                <a:latin typeface="Garamond" pitchFamily="18" charset="0"/>
              </a:rPr>
              <a:t>Ethical Dilemma Follow-up Questions</a:t>
            </a:r>
          </a:p>
          <a:p>
            <a:pPr marL="342900" indent="-342900"/>
            <a:endParaRPr lang="en-US" sz="2000">
              <a:solidFill>
                <a:schemeClr val="bg1"/>
              </a:solidFill>
              <a:latin typeface="Garamond" pitchFamily="18" charset="0"/>
            </a:endParaRPr>
          </a:p>
          <a:p>
            <a:pPr marL="342900" indent="-342900">
              <a:buFontTx/>
              <a:buAutoNum type="arabicPeriod"/>
            </a:pPr>
            <a:r>
              <a:rPr lang="en-US" sz="2000">
                <a:solidFill>
                  <a:schemeClr val="bg1"/>
                </a:solidFill>
                <a:latin typeface="Garamond" pitchFamily="18" charset="0"/>
              </a:rPr>
              <a:t>What do you do in this situation?</a:t>
            </a:r>
          </a:p>
          <a:p>
            <a:pPr marL="342900" indent="-342900">
              <a:buFontTx/>
              <a:buAutoNum type="arabicPeriod"/>
            </a:pPr>
            <a:r>
              <a:rPr lang="en-US" sz="2000">
                <a:solidFill>
                  <a:schemeClr val="bg1"/>
                </a:solidFill>
                <a:latin typeface="Garamond" pitchFamily="18" charset="0"/>
              </a:rPr>
              <a:t>What, if anything, could/should you have done before the program planning began?</a:t>
            </a:r>
          </a:p>
          <a:p>
            <a:pPr marL="342900" indent="-342900">
              <a:buFontTx/>
              <a:buAutoNum type="arabicPeriod"/>
            </a:pPr>
            <a:r>
              <a:rPr lang="en-US" sz="2000">
                <a:solidFill>
                  <a:schemeClr val="bg1"/>
                </a:solidFill>
                <a:latin typeface="Garamond" pitchFamily="18" charset="0"/>
              </a:rPr>
              <a:t>What types of conversations should/can you have with your students?</a:t>
            </a:r>
          </a:p>
          <a:p>
            <a:pPr marL="342900" indent="-342900">
              <a:buFontTx/>
              <a:buAutoNum type="arabicPeriod"/>
            </a:pPr>
            <a:r>
              <a:rPr lang="en-US" sz="2000">
                <a:solidFill>
                  <a:schemeClr val="bg1"/>
                </a:solidFill>
                <a:latin typeface="Garamond" pitchFamily="18" charset="0"/>
              </a:rPr>
              <a:t>How can you use this situation to encourage student development and learning?</a:t>
            </a:r>
          </a:p>
          <a:p>
            <a:pPr marL="342900" indent="-342900">
              <a:buFontTx/>
              <a:buAutoNum type="arabicPeriod"/>
            </a:pPr>
            <a:r>
              <a:rPr lang="en-US" sz="2000">
                <a:solidFill>
                  <a:schemeClr val="bg1"/>
                </a:solidFill>
                <a:latin typeface="Garamond" pitchFamily="18" charset="0"/>
              </a:rPr>
              <a:t>How do you promote acceptance and social justice while addressing the concerns of community members?</a:t>
            </a:r>
          </a:p>
          <a:p>
            <a:pPr marL="342900" indent="-342900">
              <a:buFontTx/>
              <a:buAutoNum type="arabicPeriod"/>
            </a:pPr>
            <a:r>
              <a:rPr lang="en-US" sz="2000">
                <a:solidFill>
                  <a:schemeClr val="bg1"/>
                </a:solidFill>
                <a:latin typeface="Garamond" pitchFamily="18" charset="0"/>
              </a:rPr>
              <a:t>Why is this example an ethical dilemma?</a:t>
            </a:r>
          </a:p>
          <a:p>
            <a:pPr marL="342900" indent="-342900">
              <a:buFontTx/>
              <a:buAutoNum type="arabicPeriod"/>
            </a:pPr>
            <a:r>
              <a:rPr lang="en-US" sz="2000">
                <a:solidFill>
                  <a:schemeClr val="bg1"/>
                </a:solidFill>
                <a:latin typeface="Garamond" pitchFamily="18" charset="0"/>
              </a:rPr>
              <a:t>What action(s) are you going to take as a result of your discussion with the vice president?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2775">
                                            <p:txEl>
                                              <p:pRg st="2" end="2"/>
                                            </p:txEl>
                                          </p:spTgt>
                                        </p:tgtEl>
                                        <p:attrNameLst>
                                          <p:attrName>style.visibility</p:attrName>
                                        </p:attrNameLst>
                                      </p:cBhvr>
                                      <p:to>
                                        <p:strVal val="visible"/>
                                      </p:to>
                                    </p:set>
                                    <p:animEffect transition="in" filter="fade">
                                      <p:cBhvr>
                                        <p:cTn id="7" dur="2000"/>
                                        <p:tgtEl>
                                          <p:spTgt spid="32775">
                                            <p:txEl>
                                              <p:pRg st="2" end="2"/>
                                            </p:txEl>
                                          </p:spTgt>
                                        </p:tgtEl>
                                      </p:cBhvr>
                                    </p:animEffect>
                                    <p:anim calcmode="lin" valueType="num">
                                      <p:cBhvr>
                                        <p:cTn id="8" dur="2000" fill="hold"/>
                                        <p:tgtEl>
                                          <p:spTgt spid="32775">
                                            <p:txEl>
                                              <p:pRg st="2" end="2"/>
                                            </p:txEl>
                                          </p:spTgt>
                                        </p:tgtEl>
                                        <p:attrNameLst>
                                          <p:attrName>ppt_x</p:attrName>
                                        </p:attrNameLst>
                                      </p:cBhvr>
                                      <p:tavLst>
                                        <p:tav tm="0">
                                          <p:val>
                                            <p:strVal val="#ppt_x"/>
                                          </p:val>
                                        </p:tav>
                                        <p:tav tm="100000">
                                          <p:val>
                                            <p:strVal val="#ppt_x"/>
                                          </p:val>
                                        </p:tav>
                                      </p:tavLst>
                                    </p:anim>
                                    <p:anim calcmode="lin" valueType="num">
                                      <p:cBhvr>
                                        <p:cTn id="9" dur="2000" fill="hold"/>
                                        <p:tgtEl>
                                          <p:spTgt spid="32775">
                                            <p:txEl>
                                              <p:pRg st="2" end="2"/>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32775">
                                            <p:txEl>
                                              <p:pRg st="3" end="3"/>
                                            </p:txEl>
                                          </p:spTgt>
                                        </p:tgtEl>
                                        <p:attrNameLst>
                                          <p:attrName>style.visibility</p:attrName>
                                        </p:attrNameLst>
                                      </p:cBhvr>
                                      <p:to>
                                        <p:strVal val="visible"/>
                                      </p:to>
                                    </p:set>
                                    <p:animEffect transition="in" filter="fade">
                                      <p:cBhvr>
                                        <p:cTn id="13" dur="2000"/>
                                        <p:tgtEl>
                                          <p:spTgt spid="32775">
                                            <p:txEl>
                                              <p:pRg st="3" end="3"/>
                                            </p:txEl>
                                          </p:spTgt>
                                        </p:tgtEl>
                                      </p:cBhvr>
                                    </p:animEffect>
                                    <p:anim calcmode="lin" valueType="num">
                                      <p:cBhvr>
                                        <p:cTn id="14" dur="2000" fill="hold"/>
                                        <p:tgtEl>
                                          <p:spTgt spid="32775">
                                            <p:txEl>
                                              <p:pRg st="3" end="3"/>
                                            </p:txEl>
                                          </p:spTgt>
                                        </p:tgtEl>
                                        <p:attrNameLst>
                                          <p:attrName>ppt_x</p:attrName>
                                        </p:attrNameLst>
                                      </p:cBhvr>
                                      <p:tavLst>
                                        <p:tav tm="0">
                                          <p:val>
                                            <p:strVal val="#ppt_x"/>
                                          </p:val>
                                        </p:tav>
                                        <p:tav tm="100000">
                                          <p:val>
                                            <p:strVal val="#ppt_x"/>
                                          </p:val>
                                        </p:tav>
                                      </p:tavLst>
                                    </p:anim>
                                    <p:anim calcmode="lin" valueType="num">
                                      <p:cBhvr>
                                        <p:cTn id="15" dur="2000" fill="hold"/>
                                        <p:tgtEl>
                                          <p:spTgt spid="32775">
                                            <p:txEl>
                                              <p:pRg st="3" end="3"/>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nodeType="afterEffect">
                                  <p:stCondLst>
                                    <p:cond delay="0"/>
                                  </p:stCondLst>
                                  <p:childTnLst>
                                    <p:set>
                                      <p:cBhvr>
                                        <p:cTn id="18" dur="1" fill="hold">
                                          <p:stCondLst>
                                            <p:cond delay="0"/>
                                          </p:stCondLst>
                                        </p:cTn>
                                        <p:tgtEl>
                                          <p:spTgt spid="32775">
                                            <p:txEl>
                                              <p:pRg st="4" end="4"/>
                                            </p:txEl>
                                          </p:spTgt>
                                        </p:tgtEl>
                                        <p:attrNameLst>
                                          <p:attrName>style.visibility</p:attrName>
                                        </p:attrNameLst>
                                      </p:cBhvr>
                                      <p:to>
                                        <p:strVal val="visible"/>
                                      </p:to>
                                    </p:set>
                                    <p:animEffect transition="in" filter="fade">
                                      <p:cBhvr>
                                        <p:cTn id="19" dur="2000"/>
                                        <p:tgtEl>
                                          <p:spTgt spid="32775">
                                            <p:txEl>
                                              <p:pRg st="4" end="4"/>
                                            </p:txEl>
                                          </p:spTgt>
                                        </p:tgtEl>
                                      </p:cBhvr>
                                    </p:animEffect>
                                    <p:anim calcmode="lin" valueType="num">
                                      <p:cBhvr>
                                        <p:cTn id="20" dur="2000" fill="hold"/>
                                        <p:tgtEl>
                                          <p:spTgt spid="32775">
                                            <p:txEl>
                                              <p:pRg st="4" end="4"/>
                                            </p:txEl>
                                          </p:spTgt>
                                        </p:tgtEl>
                                        <p:attrNameLst>
                                          <p:attrName>ppt_x</p:attrName>
                                        </p:attrNameLst>
                                      </p:cBhvr>
                                      <p:tavLst>
                                        <p:tav tm="0">
                                          <p:val>
                                            <p:strVal val="#ppt_x"/>
                                          </p:val>
                                        </p:tav>
                                        <p:tav tm="100000">
                                          <p:val>
                                            <p:strVal val="#ppt_x"/>
                                          </p:val>
                                        </p:tav>
                                      </p:tavLst>
                                    </p:anim>
                                    <p:anim calcmode="lin" valueType="num">
                                      <p:cBhvr>
                                        <p:cTn id="21" dur="2000" fill="hold"/>
                                        <p:tgtEl>
                                          <p:spTgt spid="32775">
                                            <p:txEl>
                                              <p:pRg st="4" end="4"/>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nodeType="afterEffect">
                                  <p:stCondLst>
                                    <p:cond delay="0"/>
                                  </p:stCondLst>
                                  <p:childTnLst>
                                    <p:set>
                                      <p:cBhvr>
                                        <p:cTn id="24" dur="1" fill="hold">
                                          <p:stCondLst>
                                            <p:cond delay="0"/>
                                          </p:stCondLst>
                                        </p:cTn>
                                        <p:tgtEl>
                                          <p:spTgt spid="32775">
                                            <p:txEl>
                                              <p:pRg st="5" end="5"/>
                                            </p:txEl>
                                          </p:spTgt>
                                        </p:tgtEl>
                                        <p:attrNameLst>
                                          <p:attrName>style.visibility</p:attrName>
                                        </p:attrNameLst>
                                      </p:cBhvr>
                                      <p:to>
                                        <p:strVal val="visible"/>
                                      </p:to>
                                    </p:set>
                                    <p:animEffect transition="in" filter="fade">
                                      <p:cBhvr>
                                        <p:cTn id="25" dur="2000"/>
                                        <p:tgtEl>
                                          <p:spTgt spid="32775">
                                            <p:txEl>
                                              <p:pRg st="5" end="5"/>
                                            </p:txEl>
                                          </p:spTgt>
                                        </p:tgtEl>
                                      </p:cBhvr>
                                    </p:animEffect>
                                    <p:anim calcmode="lin" valueType="num">
                                      <p:cBhvr>
                                        <p:cTn id="26" dur="2000" fill="hold"/>
                                        <p:tgtEl>
                                          <p:spTgt spid="32775">
                                            <p:txEl>
                                              <p:pRg st="5" end="5"/>
                                            </p:txEl>
                                          </p:spTgt>
                                        </p:tgtEl>
                                        <p:attrNameLst>
                                          <p:attrName>ppt_x</p:attrName>
                                        </p:attrNameLst>
                                      </p:cBhvr>
                                      <p:tavLst>
                                        <p:tav tm="0">
                                          <p:val>
                                            <p:strVal val="#ppt_x"/>
                                          </p:val>
                                        </p:tav>
                                        <p:tav tm="100000">
                                          <p:val>
                                            <p:strVal val="#ppt_x"/>
                                          </p:val>
                                        </p:tav>
                                      </p:tavLst>
                                    </p:anim>
                                    <p:anim calcmode="lin" valueType="num">
                                      <p:cBhvr>
                                        <p:cTn id="27" dur="2000" fill="hold"/>
                                        <p:tgtEl>
                                          <p:spTgt spid="32775">
                                            <p:txEl>
                                              <p:pRg st="5" end="5"/>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nodeType="afterEffect">
                                  <p:stCondLst>
                                    <p:cond delay="0"/>
                                  </p:stCondLst>
                                  <p:childTnLst>
                                    <p:set>
                                      <p:cBhvr>
                                        <p:cTn id="30" dur="1" fill="hold">
                                          <p:stCondLst>
                                            <p:cond delay="0"/>
                                          </p:stCondLst>
                                        </p:cTn>
                                        <p:tgtEl>
                                          <p:spTgt spid="32775">
                                            <p:txEl>
                                              <p:pRg st="6" end="6"/>
                                            </p:txEl>
                                          </p:spTgt>
                                        </p:tgtEl>
                                        <p:attrNameLst>
                                          <p:attrName>style.visibility</p:attrName>
                                        </p:attrNameLst>
                                      </p:cBhvr>
                                      <p:to>
                                        <p:strVal val="visible"/>
                                      </p:to>
                                    </p:set>
                                    <p:animEffect transition="in" filter="fade">
                                      <p:cBhvr>
                                        <p:cTn id="31" dur="2000"/>
                                        <p:tgtEl>
                                          <p:spTgt spid="32775">
                                            <p:txEl>
                                              <p:pRg st="6" end="6"/>
                                            </p:txEl>
                                          </p:spTgt>
                                        </p:tgtEl>
                                      </p:cBhvr>
                                    </p:animEffect>
                                    <p:anim calcmode="lin" valueType="num">
                                      <p:cBhvr>
                                        <p:cTn id="32" dur="2000" fill="hold"/>
                                        <p:tgtEl>
                                          <p:spTgt spid="32775">
                                            <p:txEl>
                                              <p:pRg st="6" end="6"/>
                                            </p:txEl>
                                          </p:spTgt>
                                        </p:tgtEl>
                                        <p:attrNameLst>
                                          <p:attrName>ppt_x</p:attrName>
                                        </p:attrNameLst>
                                      </p:cBhvr>
                                      <p:tavLst>
                                        <p:tav tm="0">
                                          <p:val>
                                            <p:strVal val="#ppt_x"/>
                                          </p:val>
                                        </p:tav>
                                        <p:tav tm="100000">
                                          <p:val>
                                            <p:strVal val="#ppt_x"/>
                                          </p:val>
                                        </p:tav>
                                      </p:tavLst>
                                    </p:anim>
                                    <p:anim calcmode="lin" valueType="num">
                                      <p:cBhvr>
                                        <p:cTn id="33" dur="2000" fill="hold"/>
                                        <p:tgtEl>
                                          <p:spTgt spid="32775">
                                            <p:txEl>
                                              <p:pRg st="6" end="6"/>
                                            </p:txEl>
                                          </p:spTgt>
                                        </p:tgtEl>
                                        <p:attrNameLst>
                                          <p:attrName>ppt_y</p:attrName>
                                        </p:attrNameLst>
                                      </p:cBhvr>
                                      <p:tavLst>
                                        <p:tav tm="0">
                                          <p:val>
                                            <p:strVal val="#ppt_y+.1"/>
                                          </p:val>
                                        </p:tav>
                                        <p:tav tm="100000">
                                          <p:val>
                                            <p:strVal val="#ppt_y"/>
                                          </p:val>
                                        </p:tav>
                                      </p:tavLst>
                                    </p:anim>
                                  </p:childTnLst>
                                </p:cTn>
                              </p:par>
                            </p:childTnLst>
                          </p:cTn>
                        </p:par>
                        <p:par>
                          <p:cTn id="34" fill="hold">
                            <p:stCondLst>
                              <p:cond delay="10000"/>
                            </p:stCondLst>
                            <p:childTnLst>
                              <p:par>
                                <p:cTn id="35" presetID="42" presetClass="entr" presetSubtype="0" fill="hold" nodeType="afterEffect">
                                  <p:stCondLst>
                                    <p:cond delay="0"/>
                                  </p:stCondLst>
                                  <p:childTnLst>
                                    <p:set>
                                      <p:cBhvr>
                                        <p:cTn id="36" dur="1" fill="hold">
                                          <p:stCondLst>
                                            <p:cond delay="0"/>
                                          </p:stCondLst>
                                        </p:cTn>
                                        <p:tgtEl>
                                          <p:spTgt spid="32775">
                                            <p:txEl>
                                              <p:pRg st="7" end="7"/>
                                            </p:txEl>
                                          </p:spTgt>
                                        </p:tgtEl>
                                        <p:attrNameLst>
                                          <p:attrName>style.visibility</p:attrName>
                                        </p:attrNameLst>
                                      </p:cBhvr>
                                      <p:to>
                                        <p:strVal val="visible"/>
                                      </p:to>
                                    </p:set>
                                    <p:animEffect transition="in" filter="fade">
                                      <p:cBhvr>
                                        <p:cTn id="37" dur="2000"/>
                                        <p:tgtEl>
                                          <p:spTgt spid="32775">
                                            <p:txEl>
                                              <p:pRg st="7" end="7"/>
                                            </p:txEl>
                                          </p:spTgt>
                                        </p:tgtEl>
                                      </p:cBhvr>
                                    </p:animEffect>
                                    <p:anim calcmode="lin" valueType="num">
                                      <p:cBhvr>
                                        <p:cTn id="38" dur="2000" fill="hold"/>
                                        <p:tgtEl>
                                          <p:spTgt spid="32775">
                                            <p:txEl>
                                              <p:pRg st="7" end="7"/>
                                            </p:txEl>
                                          </p:spTgt>
                                        </p:tgtEl>
                                        <p:attrNameLst>
                                          <p:attrName>ppt_x</p:attrName>
                                        </p:attrNameLst>
                                      </p:cBhvr>
                                      <p:tavLst>
                                        <p:tav tm="0">
                                          <p:val>
                                            <p:strVal val="#ppt_x"/>
                                          </p:val>
                                        </p:tav>
                                        <p:tav tm="100000">
                                          <p:val>
                                            <p:strVal val="#ppt_x"/>
                                          </p:val>
                                        </p:tav>
                                      </p:tavLst>
                                    </p:anim>
                                    <p:anim calcmode="lin" valueType="num">
                                      <p:cBhvr>
                                        <p:cTn id="39" dur="2000" fill="hold"/>
                                        <p:tgtEl>
                                          <p:spTgt spid="32775">
                                            <p:txEl>
                                              <p:pRg st="7" end="7"/>
                                            </p:txEl>
                                          </p:spTgt>
                                        </p:tgtEl>
                                        <p:attrNameLst>
                                          <p:attrName>ppt_y</p:attrName>
                                        </p:attrNameLst>
                                      </p:cBhvr>
                                      <p:tavLst>
                                        <p:tav tm="0">
                                          <p:val>
                                            <p:strVal val="#ppt_y+.1"/>
                                          </p:val>
                                        </p:tav>
                                        <p:tav tm="100000">
                                          <p:val>
                                            <p:strVal val="#ppt_y"/>
                                          </p:val>
                                        </p:tav>
                                      </p:tavLst>
                                    </p:anim>
                                  </p:childTnLst>
                                </p:cTn>
                              </p:par>
                            </p:childTnLst>
                          </p:cTn>
                        </p:par>
                        <p:par>
                          <p:cTn id="40" fill="hold">
                            <p:stCondLst>
                              <p:cond delay="12000"/>
                            </p:stCondLst>
                            <p:childTnLst>
                              <p:par>
                                <p:cTn id="41" presetID="42" presetClass="entr" presetSubtype="0" fill="hold" nodeType="afterEffect">
                                  <p:stCondLst>
                                    <p:cond delay="0"/>
                                  </p:stCondLst>
                                  <p:childTnLst>
                                    <p:set>
                                      <p:cBhvr>
                                        <p:cTn id="42" dur="1" fill="hold">
                                          <p:stCondLst>
                                            <p:cond delay="0"/>
                                          </p:stCondLst>
                                        </p:cTn>
                                        <p:tgtEl>
                                          <p:spTgt spid="32775">
                                            <p:txEl>
                                              <p:pRg st="8" end="8"/>
                                            </p:txEl>
                                          </p:spTgt>
                                        </p:tgtEl>
                                        <p:attrNameLst>
                                          <p:attrName>style.visibility</p:attrName>
                                        </p:attrNameLst>
                                      </p:cBhvr>
                                      <p:to>
                                        <p:strVal val="visible"/>
                                      </p:to>
                                    </p:set>
                                    <p:animEffect transition="in" filter="fade">
                                      <p:cBhvr>
                                        <p:cTn id="43" dur="2000"/>
                                        <p:tgtEl>
                                          <p:spTgt spid="32775">
                                            <p:txEl>
                                              <p:pRg st="8" end="8"/>
                                            </p:txEl>
                                          </p:spTgt>
                                        </p:tgtEl>
                                      </p:cBhvr>
                                    </p:animEffect>
                                    <p:anim calcmode="lin" valueType="num">
                                      <p:cBhvr>
                                        <p:cTn id="44" dur="2000" fill="hold"/>
                                        <p:tgtEl>
                                          <p:spTgt spid="32775">
                                            <p:txEl>
                                              <p:pRg st="8" end="8"/>
                                            </p:txEl>
                                          </p:spTgt>
                                        </p:tgtEl>
                                        <p:attrNameLst>
                                          <p:attrName>ppt_x</p:attrName>
                                        </p:attrNameLst>
                                      </p:cBhvr>
                                      <p:tavLst>
                                        <p:tav tm="0">
                                          <p:val>
                                            <p:strVal val="#ppt_x"/>
                                          </p:val>
                                        </p:tav>
                                        <p:tav tm="100000">
                                          <p:val>
                                            <p:strVal val="#ppt_x"/>
                                          </p:val>
                                        </p:tav>
                                      </p:tavLst>
                                    </p:anim>
                                    <p:anim calcmode="lin" valueType="num">
                                      <p:cBhvr>
                                        <p:cTn id="45" dur="2000" fill="hold"/>
                                        <p:tgtEl>
                                          <p:spTgt spid="3277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295400"/>
            <a:ext cx="9144000" cy="5562600"/>
          </a:xfrm>
          <a:prstGeom prst="rect">
            <a:avLst/>
          </a:prstGeom>
          <a:solidFill>
            <a:srgbClr val="86226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7651" name="Picture 8"/>
          <p:cNvPicPr>
            <a:picLocks noChangeAspect="1" noChangeArrowheads="1"/>
          </p:cNvPicPr>
          <p:nvPr/>
        </p:nvPicPr>
        <p:blipFill>
          <a:blip r:embed="rId3"/>
          <a:srcRect l="43750"/>
          <a:stretch>
            <a:fillRect/>
          </a:stretch>
        </p:blipFill>
        <p:spPr bwMode="auto">
          <a:xfrm>
            <a:off x="5715000" y="0"/>
            <a:ext cx="3429000" cy="1219200"/>
          </a:xfrm>
          <a:prstGeom prst="rect">
            <a:avLst/>
          </a:prstGeom>
          <a:noFill/>
          <a:ln w="9525">
            <a:noFill/>
            <a:miter lim="800000"/>
            <a:headEnd/>
            <a:tailEnd/>
          </a:ln>
        </p:spPr>
      </p:pic>
      <p:pic>
        <p:nvPicPr>
          <p:cNvPr id="27652" name="Picture 9"/>
          <p:cNvPicPr>
            <a:picLocks noChangeAspect="1" noChangeArrowheads="1"/>
          </p:cNvPicPr>
          <p:nvPr/>
        </p:nvPicPr>
        <p:blipFill>
          <a:blip r:embed="rId4"/>
          <a:srcRect l="76250"/>
          <a:stretch>
            <a:fillRect/>
          </a:stretch>
        </p:blipFill>
        <p:spPr bwMode="auto">
          <a:xfrm>
            <a:off x="0" y="0"/>
            <a:ext cx="5715000" cy="1219200"/>
          </a:xfrm>
          <a:prstGeom prst="rect">
            <a:avLst/>
          </a:prstGeom>
          <a:noFill/>
          <a:ln w="9525">
            <a:noFill/>
            <a:miter lim="800000"/>
            <a:headEnd/>
            <a:tailEnd/>
          </a:ln>
        </p:spPr>
      </p:pic>
      <p:pic>
        <p:nvPicPr>
          <p:cNvPr id="27653" name="Picture 10" descr="2007-0362-6874.JPG"/>
          <p:cNvPicPr>
            <a:picLocks noChangeAspect="1"/>
          </p:cNvPicPr>
          <p:nvPr/>
        </p:nvPicPr>
        <p:blipFill>
          <a:blip r:embed="rId5"/>
          <a:srcRect l="37000" t="12405" r="38000" b="50000"/>
          <a:stretch>
            <a:fillRect/>
          </a:stretch>
        </p:blipFill>
        <p:spPr bwMode="auto">
          <a:xfrm>
            <a:off x="381000" y="0"/>
            <a:ext cx="1219200" cy="1219200"/>
          </a:xfrm>
          <a:prstGeom prst="rect">
            <a:avLst/>
          </a:prstGeom>
          <a:noFill/>
          <a:ln w="9525">
            <a:noFill/>
            <a:miter lim="800000"/>
            <a:headEnd/>
            <a:tailEnd/>
          </a:ln>
        </p:spPr>
      </p:pic>
      <p:sp>
        <p:nvSpPr>
          <p:cNvPr id="40965" name="Rectangle 5"/>
          <p:cNvSpPr>
            <a:spLocks noChangeArrowheads="1"/>
          </p:cNvSpPr>
          <p:nvPr/>
        </p:nvSpPr>
        <p:spPr bwMode="auto">
          <a:xfrm>
            <a:off x="228600" y="1447800"/>
            <a:ext cx="8604250" cy="4359275"/>
          </a:xfrm>
          <a:prstGeom prst="rect">
            <a:avLst/>
          </a:prstGeom>
          <a:noFill/>
          <a:ln w="9525">
            <a:noFill/>
            <a:miter lim="800000"/>
            <a:headEnd/>
            <a:tailEnd/>
          </a:ln>
        </p:spPr>
        <p:txBody>
          <a:bodyPr anchor="ctr">
            <a:spAutoFit/>
          </a:bodyPr>
          <a:lstStyle/>
          <a:p>
            <a:pPr marL="342900" indent="-342900">
              <a:tabLst>
                <a:tab pos="685800" algn="l"/>
              </a:tabLst>
            </a:pPr>
            <a:r>
              <a:rPr lang="en-US" sz="2000" b="1">
                <a:solidFill>
                  <a:schemeClr val="bg1"/>
                </a:solidFill>
                <a:latin typeface="Garamond" pitchFamily="18" charset="0"/>
              </a:rPr>
              <a:t>Discussion Questions for Ethical Standard #4: </a:t>
            </a:r>
          </a:p>
          <a:p>
            <a:pPr marL="342900" indent="-342900">
              <a:tabLst>
                <a:tab pos="685800" algn="l"/>
              </a:tabLst>
            </a:pPr>
            <a:r>
              <a:rPr lang="en-US" sz="2000" b="1">
                <a:solidFill>
                  <a:schemeClr val="bg1"/>
                </a:solidFill>
                <a:latin typeface="Garamond" pitchFamily="18" charset="0"/>
              </a:rPr>
              <a:t>Responsibility to the Community</a:t>
            </a:r>
          </a:p>
          <a:p>
            <a:pPr marL="342900" indent="-342900">
              <a:tabLst>
                <a:tab pos="685800" algn="l"/>
              </a:tabLst>
            </a:pPr>
            <a:endParaRPr lang="en-US" sz="2000" b="1">
              <a:solidFill>
                <a:schemeClr val="bg1"/>
              </a:solidFill>
              <a:latin typeface="Garamond" pitchFamily="18" charset="0"/>
            </a:endParaRPr>
          </a:p>
          <a:p>
            <a:pPr marL="342900" indent="-342900">
              <a:buFontTx/>
              <a:buAutoNum type="arabicPeriod"/>
              <a:tabLst>
                <a:tab pos="685800" algn="l"/>
              </a:tabLst>
            </a:pPr>
            <a:r>
              <a:rPr lang="en-US" sz="2000">
                <a:solidFill>
                  <a:schemeClr val="bg1"/>
                </a:solidFill>
                <a:latin typeface="Garamond" pitchFamily="18" charset="0"/>
              </a:rPr>
              <a:t>How do you define citizenship? Good citizenship?</a:t>
            </a:r>
          </a:p>
          <a:p>
            <a:pPr marL="342900" indent="-342900">
              <a:buFontTx/>
              <a:buAutoNum type="arabicPeriod"/>
              <a:tabLst>
                <a:tab pos="685800" algn="l"/>
              </a:tabLst>
            </a:pPr>
            <a:r>
              <a:rPr lang="en-US" sz="2000">
                <a:solidFill>
                  <a:schemeClr val="bg1"/>
                </a:solidFill>
                <a:latin typeface="Garamond" pitchFamily="18" charset="0"/>
              </a:rPr>
              <a:t>What does social justice mean? </a:t>
            </a:r>
          </a:p>
          <a:p>
            <a:pPr marL="342900" indent="-342900">
              <a:buFontTx/>
              <a:buAutoNum type="arabicPeriod"/>
              <a:tabLst>
                <a:tab pos="685800" algn="l"/>
              </a:tabLst>
            </a:pPr>
            <a:r>
              <a:rPr lang="en-US" sz="2000">
                <a:solidFill>
                  <a:schemeClr val="bg1"/>
                </a:solidFill>
                <a:latin typeface="Garamond" pitchFamily="18" charset="0"/>
              </a:rPr>
              <a:t>What social justice issues are you most passionate about? Why?</a:t>
            </a:r>
          </a:p>
          <a:p>
            <a:pPr marL="342900" indent="-342900">
              <a:buFontTx/>
              <a:buAutoNum type="arabicPeriod"/>
              <a:tabLst>
                <a:tab pos="685800" algn="l"/>
              </a:tabLst>
            </a:pPr>
            <a:r>
              <a:rPr lang="en-US" sz="2000">
                <a:solidFill>
                  <a:schemeClr val="bg1"/>
                </a:solidFill>
                <a:latin typeface="Garamond" pitchFamily="18" charset="0"/>
              </a:rPr>
              <a:t>What do you do when your personal beliefs about citizenships, social justice, and diversity are different than your students’ beliefs?  Your colleagues’ beliefs?  Your institution’s “beliefs”?  The community’s beliefs?</a:t>
            </a:r>
          </a:p>
          <a:p>
            <a:pPr marL="342900" indent="-342900">
              <a:buFontTx/>
              <a:buAutoNum type="arabicPeriod"/>
              <a:tabLst>
                <a:tab pos="685800" algn="l"/>
              </a:tabLst>
            </a:pPr>
            <a:r>
              <a:rPr lang="en-US" sz="2000">
                <a:solidFill>
                  <a:schemeClr val="bg1"/>
                </a:solidFill>
                <a:latin typeface="Garamond" pitchFamily="18" charset="0"/>
              </a:rPr>
              <a:t>How do you “teach” responsible citizenship? </a:t>
            </a:r>
          </a:p>
          <a:p>
            <a:pPr marL="342900" indent="-342900">
              <a:buFontTx/>
              <a:buAutoNum type="arabicPeriod"/>
              <a:tabLst>
                <a:tab pos="685800" algn="l"/>
              </a:tabLst>
            </a:pPr>
            <a:r>
              <a:rPr lang="en-US" sz="2000">
                <a:solidFill>
                  <a:schemeClr val="bg1"/>
                </a:solidFill>
                <a:latin typeface="Garamond" pitchFamily="18" charset="0"/>
              </a:rPr>
              <a:t>How can you promote acceptance of others while respecting others’ beliefs?</a:t>
            </a:r>
          </a:p>
          <a:p>
            <a:pPr marL="342900" indent="-342900">
              <a:buFontTx/>
              <a:buAutoNum type="arabicPeriod"/>
              <a:tabLst>
                <a:tab pos="685800" algn="l"/>
              </a:tabLst>
            </a:pPr>
            <a:r>
              <a:rPr lang="en-US" sz="2000">
                <a:solidFill>
                  <a:schemeClr val="bg1"/>
                </a:solidFill>
                <a:latin typeface="Garamond" pitchFamily="18" charset="0"/>
              </a:rPr>
              <a:t>How/why do the concepts of “diversity” and “responsibility to society” relate? </a:t>
            </a:r>
          </a:p>
          <a:p>
            <a:pPr marL="342900" indent="-342900">
              <a:buFontTx/>
              <a:buAutoNum type="arabicPeriod"/>
              <a:tabLst>
                <a:tab pos="685800" algn="l"/>
              </a:tabLst>
            </a:pPr>
            <a:r>
              <a:rPr lang="en-US" sz="2000">
                <a:solidFill>
                  <a:schemeClr val="bg1"/>
                </a:solidFill>
                <a:latin typeface="Garamond" pitchFamily="18" charset="0"/>
              </a:rPr>
              <a:t>What does it mean to be responsible to the global community? Why are you responsible to the global community?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0965">
                                            <p:txEl>
                                              <p:pRg st="3" end="3"/>
                                            </p:txEl>
                                          </p:spTgt>
                                        </p:tgtEl>
                                        <p:attrNameLst>
                                          <p:attrName>style.visibility</p:attrName>
                                        </p:attrNameLst>
                                      </p:cBhvr>
                                      <p:to>
                                        <p:strVal val="visible"/>
                                      </p:to>
                                    </p:set>
                                    <p:animEffect transition="in" filter="fade">
                                      <p:cBhvr>
                                        <p:cTn id="7" dur="2000"/>
                                        <p:tgtEl>
                                          <p:spTgt spid="40965">
                                            <p:txEl>
                                              <p:pRg st="3" end="3"/>
                                            </p:txEl>
                                          </p:spTgt>
                                        </p:tgtEl>
                                      </p:cBhvr>
                                    </p:animEffect>
                                    <p:anim calcmode="lin" valueType="num">
                                      <p:cBhvr>
                                        <p:cTn id="8" dur="2000" fill="hold"/>
                                        <p:tgtEl>
                                          <p:spTgt spid="40965">
                                            <p:txEl>
                                              <p:pRg st="3" end="3"/>
                                            </p:txEl>
                                          </p:spTgt>
                                        </p:tgtEl>
                                        <p:attrNameLst>
                                          <p:attrName>ppt_x</p:attrName>
                                        </p:attrNameLst>
                                      </p:cBhvr>
                                      <p:tavLst>
                                        <p:tav tm="0">
                                          <p:val>
                                            <p:strVal val="#ppt_x"/>
                                          </p:val>
                                        </p:tav>
                                        <p:tav tm="100000">
                                          <p:val>
                                            <p:strVal val="#ppt_x"/>
                                          </p:val>
                                        </p:tav>
                                      </p:tavLst>
                                    </p:anim>
                                    <p:anim calcmode="lin" valueType="num">
                                      <p:cBhvr>
                                        <p:cTn id="9" dur="2000" fill="hold"/>
                                        <p:tgtEl>
                                          <p:spTgt spid="40965">
                                            <p:txEl>
                                              <p:pRg st="3" end="3"/>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40965">
                                            <p:txEl>
                                              <p:pRg st="4" end="4"/>
                                            </p:txEl>
                                          </p:spTgt>
                                        </p:tgtEl>
                                        <p:attrNameLst>
                                          <p:attrName>style.visibility</p:attrName>
                                        </p:attrNameLst>
                                      </p:cBhvr>
                                      <p:to>
                                        <p:strVal val="visible"/>
                                      </p:to>
                                    </p:set>
                                    <p:animEffect transition="in" filter="fade">
                                      <p:cBhvr>
                                        <p:cTn id="13" dur="2000"/>
                                        <p:tgtEl>
                                          <p:spTgt spid="40965">
                                            <p:txEl>
                                              <p:pRg st="4" end="4"/>
                                            </p:txEl>
                                          </p:spTgt>
                                        </p:tgtEl>
                                      </p:cBhvr>
                                    </p:animEffect>
                                    <p:anim calcmode="lin" valueType="num">
                                      <p:cBhvr>
                                        <p:cTn id="14" dur="2000" fill="hold"/>
                                        <p:tgtEl>
                                          <p:spTgt spid="40965">
                                            <p:txEl>
                                              <p:pRg st="4" end="4"/>
                                            </p:txEl>
                                          </p:spTgt>
                                        </p:tgtEl>
                                        <p:attrNameLst>
                                          <p:attrName>ppt_x</p:attrName>
                                        </p:attrNameLst>
                                      </p:cBhvr>
                                      <p:tavLst>
                                        <p:tav tm="0">
                                          <p:val>
                                            <p:strVal val="#ppt_x"/>
                                          </p:val>
                                        </p:tav>
                                        <p:tav tm="100000">
                                          <p:val>
                                            <p:strVal val="#ppt_x"/>
                                          </p:val>
                                        </p:tav>
                                      </p:tavLst>
                                    </p:anim>
                                    <p:anim calcmode="lin" valueType="num">
                                      <p:cBhvr>
                                        <p:cTn id="15" dur="2000" fill="hold"/>
                                        <p:tgtEl>
                                          <p:spTgt spid="40965">
                                            <p:txEl>
                                              <p:pRg st="4" end="4"/>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nodeType="afterEffect">
                                  <p:stCondLst>
                                    <p:cond delay="0"/>
                                  </p:stCondLst>
                                  <p:childTnLst>
                                    <p:set>
                                      <p:cBhvr>
                                        <p:cTn id="18" dur="1" fill="hold">
                                          <p:stCondLst>
                                            <p:cond delay="0"/>
                                          </p:stCondLst>
                                        </p:cTn>
                                        <p:tgtEl>
                                          <p:spTgt spid="40965">
                                            <p:txEl>
                                              <p:pRg st="5" end="5"/>
                                            </p:txEl>
                                          </p:spTgt>
                                        </p:tgtEl>
                                        <p:attrNameLst>
                                          <p:attrName>style.visibility</p:attrName>
                                        </p:attrNameLst>
                                      </p:cBhvr>
                                      <p:to>
                                        <p:strVal val="visible"/>
                                      </p:to>
                                    </p:set>
                                    <p:animEffect transition="in" filter="fade">
                                      <p:cBhvr>
                                        <p:cTn id="19" dur="2000"/>
                                        <p:tgtEl>
                                          <p:spTgt spid="40965">
                                            <p:txEl>
                                              <p:pRg st="5" end="5"/>
                                            </p:txEl>
                                          </p:spTgt>
                                        </p:tgtEl>
                                      </p:cBhvr>
                                    </p:animEffect>
                                    <p:anim calcmode="lin" valueType="num">
                                      <p:cBhvr>
                                        <p:cTn id="20" dur="2000" fill="hold"/>
                                        <p:tgtEl>
                                          <p:spTgt spid="40965">
                                            <p:txEl>
                                              <p:pRg st="5" end="5"/>
                                            </p:txEl>
                                          </p:spTgt>
                                        </p:tgtEl>
                                        <p:attrNameLst>
                                          <p:attrName>ppt_x</p:attrName>
                                        </p:attrNameLst>
                                      </p:cBhvr>
                                      <p:tavLst>
                                        <p:tav tm="0">
                                          <p:val>
                                            <p:strVal val="#ppt_x"/>
                                          </p:val>
                                        </p:tav>
                                        <p:tav tm="100000">
                                          <p:val>
                                            <p:strVal val="#ppt_x"/>
                                          </p:val>
                                        </p:tav>
                                      </p:tavLst>
                                    </p:anim>
                                    <p:anim calcmode="lin" valueType="num">
                                      <p:cBhvr>
                                        <p:cTn id="21" dur="2000" fill="hold"/>
                                        <p:tgtEl>
                                          <p:spTgt spid="40965">
                                            <p:txEl>
                                              <p:pRg st="5" end="5"/>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nodeType="afterEffect">
                                  <p:stCondLst>
                                    <p:cond delay="0"/>
                                  </p:stCondLst>
                                  <p:childTnLst>
                                    <p:set>
                                      <p:cBhvr>
                                        <p:cTn id="24" dur="1" fill="hold">
                                          <p:stCondLst>
                                            <p:cond delay="0"/>
                                          </p:stCondLst>
                                        </p:cTn>
                                        <p:tgtEl>
                                          <p:spTgt spid="40965">
                                            <p:txEl>
                                              <p:pRg st="6" end="6"/>
                                            </p:txEl>
                                          </p:spTgt>
                                        </p:tgtEl>
                                        <p:attrNameLst>
                                          <p:attrName>style.visibility</p:attrName>
                                        </p:attrNameLst>
                                      </p:cBhvr>
                                      <p:to>
                                        <p:strVal val="visible"/>
                                      </p:to>
                                    </p:set>
                                    <p:animEffect transition="in" filter="fade">
                                      <p:cBhvr>
                                        <p:cTn id="25" dur="2000"/>
                                        <p:tgtEl>
                                          <p:spTgt spid="40965">
                                            <p:txEl>
                                              <p:pRg st="6" end="6"/>
                                            </p:txEl>
                                          </p:spTgt>
                                        </p:tgtEl>
                                      </p:cBhvr>
                                    </p:animEffect>
                                    <p:anim calcmode="lin" valueType="num">
                                      <p:cBhvr>
                                        <p:cTn id="26" dur="2000" fill="hold"/>
                                        <p:tgtEl>
                                          <p:spTgt spid="40965">
                                            <p:txEl>
                                              <p:pRg st="6" end="6"/>
                                            </p:txEl>
                                          </p:spTgt>
                                        </p:tgtEl>
                                        <p:attrNameLst>
                                          <p:attrName>ppt_x</p:attrName>
                                        </p:attrNameLst>
                                      </p:cBhvr>
                                      <p:tavLst>
                                        <p:tav tm="0">
                                          <p:val>
                                            <p:strVal val="#ppt_x"/>
                                          </p:val>
                                        </p:tav>
                                        <p:tav tm="100000">
                                          <p:val>
                                            <p:strVal val="#ppt_x"/>
                                          </p:val>
                                        </p:tav>
                                      </p:tavLst>
                                    </p:anim>
                                    <p:anim calcmode="lin" valueType="num">
                                      <p:cBhvr>
                                        <p:cTn id="27" dur="2000" fill="hold"/>
                                        <p:tgtEl>
                                          <p:spTgt spid="40965">
                                            <p:txEl>
                                              <p:pRg st="6" end="6"/>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nodeType="afterEffect">
                                  <p:stCondLst>
                                    <p:cond delay="0"/>
                                  </p:stCondLst>
                                  <p:childTnLst>
                                    <p:set>
                                      <p:cBhvr>
                                        <p:cTn id="30" dur="1" fill="hold">
                                          <p:stCondLst>
                                            <p:cond delay="0"/>
                                          </p:stCondLst>
                                        </p:cTn>
                                        <p:tgtEl>
                                          <p:spTgt spid="40965">
                                            <p:txEl>
                                              <p:pRg st="7" end="7"/>
                                            </p:txEl>
                                          </p:spTgt>
                                        </p:tgtEl>
                                        <p:attrNameLst>
                                          <p:attrName>style.visibility</p:attrName>
                                        </p:attrNameLst>
                                      </p:cBhvr>
                                      <p:to>
                                        <p:strVal val="visible"/>
                                      </p:to>
                                    </p:set>
                                    <p:animEffect transition="in" filter="fade">
                                      <p:cBhvr>
                                        <p:cTn id="31" dur="2000"/>
                                        <p:tgtEl>
                                          <p:spTgt spid="40965">
                                            <p:txEl>
                                              <p:pRg st="7" end="7"/>
                                            </p:txEl>
                                          </p:spTgt>
                                        </p:tgtEl>
                                      </p:cBhvr>
                                    </p:animEffect>
                                    <p:anim calcmode="lin" valueType="num">
                                      <p:cBhvr>
                                        <p:cTn id="32" dur="2000" fill="hold"/>
                                        <p:tgtEl>
                                          <p:spTgt spid="40965">
                                            <p:txEl>
                                              <p:pRg st="7" end="7"/>
                                            </p:txEl>
                                          </p:spTgt>
                                        </p:tgtEl>
                                        <p:attrNameLst>
                                          <p:attrName>ppt_x</p:attrName>
                                        </p:attrNameLst>
                                      </p:cBhvr>
                                      <p:tavLst>
                                        <p:tav tm="0">
                                          <p:val>
                                            <p:strVal val="#ppt_x"/>
                                          </p:val>
                                        </p:tav>
                                        <p:tav tm="100000">
                                          <p:val>
                                            <p:strVal val="#ppt_x"/>
                                          </p:val>
                                        </p:tav>
                                      </p:tavLst>
                                    </p:anim>
                                    <p:anim calcmode="lin" valueType="num">
                                      <p:cBhvr>
                                        <p:cTn id="33" dur="2000" fill="hold"/>
                                        <p:tgtEl>
                                          <p:spTgt spid="40965">
                                            <p:txEl>
                                              <p:pRg st="7" end="7"/>
                                            </p:txEl>
                                          </p:spTgt>
                                        </p:tgtEl>
                                        <p:attrNameLst>
                                          <p:attrName>ppt_y</p:attrName>
                                        </p:attrNameLst>
                                      </p:cBhvr>
                                      <p:tavLst>
                                        <p:tav tm="0">
                                          <p:val>
                                            <p:strVal val="#ppt_y+.1"/>
                                          </p:val>
                                        </p:tav>
                                        <p:tav tm="100000">
                                          <p:val>
                                            <p:strVal val="#ppt_y"/>
                                          </p:val>
                                        </p:tav>
                                      </p:tavLst>
                                    </p:anim>
                                  </p:childTnLst>
                                </p:cTn>
                              </p:par>
                            </p:childTnLst>
                          </p:cTn>
                        </p:par>
                        <p:par>
                          <p:cTn id="34" fill="hold">
                            <p:stCondLst>
                              <p:cond delay="10000"/>
                            </p:stCondLst>
                            <p:childTnLst>
                              <p:par>
                                <p:cTn id="35" presetID="42" presetClass="entr" presetSubtype="0" fill="hold" nodeType="afterEffect">
                                  <p:stCondLst>
                                    <p:cond delay="0"/>
                                  </p:stCondLst>
                                  <p:childTnLst>
                                    <p:set>
                                      <p:cBhvr>
                                        <p:cTn id="36" dur="1" fill="hold">
                                          <p:stCondLst>
                                            <p:cond delay="0"/>
                                          </p:stCondLst>
                                        </p:cTn>
                                        <p:tgtEl>
                                          <p:spTgt spid="40965">
                                            <p:txEl>
                                              <p:pRg st="8" end="8"/>
                                            </p:txEl>
                                          </p:spTgt>
                                        </p:tgtEl>
                                        <p:attrNameLst>
                                          <p:attrName>style.visibility</p:attrName>
                                        </p:attrNameLst>
                                      </p:cBhvr>
                                      <p:to>
                                        <p:strVal val="visible"/>
                                      </p:to>
                                    </p:set>
                                    <p:animEffect transition="in" filter="fade">
                                      <p:cBhvr>
                                        <p:cTn id="37" dur="2000"/>
                                        <p:tgtEl>
                                          <p:spTgt spid="40965">
                                            <p:txEl>
                                              <p:pRg st="8" end="8"/>
                                            </p:txEl>
                                          </p:spTgt>
                                        </p:tgtEl>
                                      </p:cBhvr>
                                    </p:animEffect>
                                    <p:anim calcmode="lin" valueType="num">
                                      <p:cBhvr>
                                        <p:cTn id="38" dur="2000" fill="hold"/>
                                        <p:tgtEl>
                                          <p:spTgt spid="40965">
                                            <p:txEl>
                                              <p:pRg st="8" end="8"/>
                                            </p:txEl>
                                          </p:spTgt>
                                        </p:tgtEl>
                                        <p:attrNameLst>
                                          <p:attrName>ppt_x</p:attrName>
                                        </p:attrNameLst>
                                      </p:cBhvr>
                                      <p:tavLst>
                                        <p:tav tm="0">
                                          <p:val>
                                            <p:strVal val="#ppt_x"/>
                                          </p:val>
                                        </p:tav>
                                        <p:tav tm="100000">
                                          <p:val>
                                            <p:strVal val="#ppt_x"/>
                                          </p:val>
                                        </p:tav>
                                      </p:tavLst>
                                    </p:anim>
                                    <p:anim calcmode="lin" valueType="num">
                                      <p:cBhvr>
                                        <p:cTn id="39" dur="2000" fill="hold"/>
                                        <p:tgtEl>
                                          <p:spTgt spid="40965">
                                            <p:txEl>
                                              <p:pRg st="8" end="8"/>
                                            </p:txEl>
                                          </p:spTgt>
                                        </p:tgtEl>
                                        <p:attrNameLst>
                                          <p:attrName>ppt_y</p:attrName>
                                        </p:attrNameLst>
                                      </p:cBhvr>
                                      <p:tavLst>
                                        <p:tav tm="0">
                                          <p:val>
                                            <p:strVal val="#ppt_y+.1"/>
                                          </p:val>
                                        </p:tav>
                                        <p:tav tm="100000">
                                          <p:val>
                                            <p:strVal val="#ppt_y"/>
                                          </p:val>
                                        </p:tav>
                                      </p:tavLst>
                                    </p:anim>
                                  </p:childTnLst>
                                </p:cTn>
                              </p:par>
                            </p:childTnLst>
                          </p:cTn>
                        </p:par>
                        <p:par>
                          <p:cTn id="40" fill="hold">
                            <p:stCondLst>
                              <p:cond delay="12000"/>
                            </p:stCondLst>
                            <p:childTnLst>
                              <p:par>
                                <p:cTn id="41" presetID="42" presetClass="entr" presetSubtype="0" fill="hold" nodeType="afterEffect">
                                  <p:stCondLst>
                                    <p:cond delay="0"/>
                                  </p:stCondLst>
                                  <p:childTnLst>
                                    <p:set>
                                      <p:cBhvr>
                                        <p:cTn id="42" dur="1" fill="hold">
                                          <p:stCondLst>
                                            <p:cond delay="0"/>
                                          </p:stCondLst>
                                        </p:cTn>
                                        <p:tgtEl>
                                          <p:spTgt spid="40965">
                                            <p:txEl>
                                              <p:pRg st="9" end="9"/>
                                            </p:txEl>
                                          </p:spTgt>
                                        </p:tgtEl>
                                        <p:attrNameLst>
                                          <p:attrName>style.visibility</p:attrName>
                                        </p:attrNameLst>
                                      </p:cBhvr>
                                      <p:to>
                                        <p:strVal val="visible"/>
                                      </p:to>
                                    </p:set>
                                    <p:animEffect transition="in" filter="fade">
                                      <p:cBhvr>
                                        <p:cTn id="43" dur="2000"/>
                                        <p:tgtEl>
                                          <p:spTgt spid="40965">
                                            <p:txEl>
                                              <p:pRg st="9" end="9"/>
                                            </p:txEl>
                                          </p:spTgt>
                                        </p:tgtEl>
                                      </p:cBhvr>
                                    </p:animEffect>
                                    <p:anim calcmode="lin" valueType="num">
                                      <p:cBhvr>
                                        <p:cTn id="44" dur="2000" fill="hold"/>
                                        <p:tgtEl>
                                          <p:spTgt spid="40965">
                                            <p:txEl>
                                              <p:pRg st="9" end="9"/>
                                            </p:txEl>
                                          </p:spTgt>
                                        </p:tgtEl>
                                        <p:attrNameLst>
                                          <p:attrName>ppt_x</p:attrName>
                                        </p:attrNameLst>
                                      </p:cBhvr>
                                      <p:tavLst>
                                        <p:tav tm="0">
                                          <p:val>
                                            <p:strVal val="#ppt_x"/>
                                          </p:val>
                                        </p:tav>
                                        <p:tav tm="100000">
                                          <p:val>
                                            <p:strVal val="#ppt_x"/>
                                          </p:val>
                                        </p:tav>
                                      </p:tavLst>
                                    </p:anim>
                                    <p:anim calcmode="lin" valueType="num">
                                      <p:cBhvr>
                                        <p:cTn id="45" dur="2000" fill="hold"/>
                                        <p:tgtEl>
                                          <p:spTgt spid="40965">
                                            <p:txEl>
                                              <p:pRg st="9" end="9"/>
                                            </p:txEl>
                                          </p:spTgt>
                                        </p:tgtEl>
                                        <p:attrNameLst>
                                          <p:attrName>ppt_y</p:attrName>
                                        </p:attrNameLst>
                                      </p:cBhvr>
                                      <p:tavLst>
                                        <p:tav tm="0">
                                          <p:val>
                                            <p:strVal val="#ppt_y+.1"/>
                                          </p:val>
                                        </p:tav>
                                        <p:tav tm="100000">
                                          <p:val>
                                            <p:strVal val="#ppt_y"/>
                                          </p:val>
                                        </p:tav>
                                      </p:tavLst>
                                    </p:anim>
                                  </p:childTnLst>
                                </p:cTn>
                              </p:par>
                            </p:childTnLst>
                          </p:cTn>
                        </p:par>
                        <p:par>
                          <p:cTn id="46" fill="hold">
                            <p:stCondLst>
                              <p:cond delay="14000"/>
                            </p:stCondLst>
                            <p:childTnLst>
                              <p:par>
                                <p:cTn id="47" presetID="42" presetClass="entr" presetSubtype="0" fill="hold" nodeType="afterEffect">
                                  <p:stCondLst>
                                    <p:cond delay="0"/>
                                  </p:stCondLst>
                                  <p:childTnLst>
                                    <p:set>
                                      <p:cBhvr>
                                        <p:cTn id="48" dur="1" fill="hold">
                                          <p:stCondLst>
                                            <p:cond delay="0"/>
                                          </p:stCondLst>
                                        </p:cTn>
                                        <p:tgtEl>
                                          <p:spTgt spid="40965">
                                            <p:txEl>
                                              <p:pRg st="10" end="10"/>
                                            </p:txEl>
                                          </p:spTgt>
                                        </p:tgtEl>
                                        <p:attrNameLst>
                                          <p:attrName>style.visibility</p:attrName>
                                        </p:attrNameLst>
                                      </p:cBhvr>
                                      <p:to>
                                        <p:strVal val="visible"/>
                                      </p:to>
                                    </p:set>
                                    <p:animEffect transition="in" filter="fade">
                                      <p:cBhvr>
                                        <p:cTn id="49" dur="2000"/>
                                        <p:tgtEl>
                                          <p:spTgt spid="40965">
                                            <p:txEl>
                                              <p:pRg st="10" end="10"/>
                                            </p:txEl>
                                          </p:spTgt>
                                        </p:tgtEl>
                                      </p:cBhvr>
                                    </p:animEffect>
                                    <p:anim calcmode="lin" valueType="num">
                                      <p:cBhvr>
                                        <p:cTn id="50" dur="2000" fill="hold"/>
                                        <p:tgtEl>
                                          <p:spTgt spid="40965">
                                            <p:txEl>
                                              <p:pRg st="10" end="10"/>
                                            </p:txEl>
                                          </p:spTgt>
                                        </p:tgtEl>
                                        <p:attrNameLst>
                                          <p:attrName>ppt_x</p:attrName>
                                        </p:attrNameLst>
                                      </p:cBhvr>
                                      <p:tavLst>
                                        <p:tav tm="0">
                                          <p:val>
                                            <p:strVal val="#ppt_x"/>
                                          </p:val>
                                        </p:tav>
                                        <p:tav tm="100000">
                                          <p:val>
                                            <p:strVal val="#ppt_x"/>
                                          </p:val>
                                        </p:tav>
                                      </p:tavLst>
                                    </p:anim>
                                    <p:anim calcmode="lin" valueType="num">
                                      <p:cBhvr>
                                        <p:cTn id="51" dur="2000" fill="hold"/>
                                        <p:tgtEl>
                                          <p:spTgt spid="4096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Text Box 5"/>
          <p:cNvSpPr txBox="1">
            <a:spLocks noChangeArrowheads="1"/>
          </p:cNvSpPr>
          <p:nvPr/>
        </p:nvSpPr>
        <p:spPr bwMode="auto">
          <a:xfrm>
            <a:off x="685800" y="568325"/>
            <a:ext cx="4908550" cy="1920875"/>
          </a:xfrm>
          <a:prstGeom prst="rect">
            <a:avLst/>
          </a:prstGeom>
          <a:noFill/>
          <a:ln w="9525">
            <a:noFill/>
            <a:miter lim="800000"/>
            <a:headEnd/>
            <a:tailEnd/>
          </a:ln>
        </p:spPr>
        <p:txBody>
          <a:bodyPr wrap="none">
            <a:spAutoFit/>
          </a:bodyPr>
          <a:lstStyle/>
          <a:p>
            <a:r>
              <a:rPr lang="en-US" sz="5000">
                <a:solidFill>
                  <a:srgbClr val="781E60"/>
                </a:solidFill>
                <a:latin typeface="Garamond" pitchFamily="18" charset="0"/>
              </a:rPr>
              <a:t>Thank You!</a:t>
            </a:r>
          </a:p>
          <a:p>
            <a:endParaRPr lang="en-US" sz="3000">
              <a:solidFill>
                <a:srgbClr val="781E60"/>
              </a:solidFill>
              <a:latin typeface="Garamond" pitchFamily="18" charset="0"/>
            </a:endParaRPr>
          </a:p>
          <a:p>
            <a:r>
              <a:rPr lang="en-US" sz="4000">
                <a:solidFill>
                  <a:srgbClr val="781E60"/>
                </a:solidFill>
                <a:latin typeface="Garamond" pitchFamily="18" charset="0"/>
              </a:rPr>
              <a:t>Questions, Comments? </a:t>
            </a:r>
          </a:p>
        </p:txBody>
      </p:sp>
      <p:pic>
        <p:nvPicPr>
          <p:cNvPr id="28675" name="Picture 5" descr="purple_800.gif"/>
          <p:cNvPicPr>
            <a:picLocks noChangeAspect="1"/>
          </p:cNvPicPr>
          <p:nvPr/>
        </p:nvPicPr>
        <p:blipFill>
          <a:blip r:embed="rId3">
            <a:clrChange>
              <a:clrFrom>
                <a:srgbClr val="FFFFFF"/>
              </a:clrFrom>
              <a:clrTo>
                <a:srgbClr val="FFFFFF">
                  <a:alpha val="0"/>
                </a:srgbClr>
              </a:clrTo>
            </a:clrChange>
          </a:blip>
          <a:srcRect/>
          <a:stretch>
            <a:fillRect/>
          </a:stretch>
        </p:blipFill>
        <p:spPr bwMode="auto">
          <a:xfrm>
            <a:off x="0" y="2228850"/>
            <a:ext cx="9144000" cy="4629150"/>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1989">
                                            <p:txEl>
                                              <p:pRg st="0" end="0"/>
                                            </p:txEl>
                                          </p:spTgt>
                                        </p:tgtEl>
                                        <p:attrNameLst>
                                          <p:attrName>style.visibility</p:attrName>
                                        </p:attrNameLst>
                                      </p:cBhvr>
                                      <p:to>
                                        <p:strVal val="visible"/>
                                      </p:to>
                                    </p:set>
                                    <p:animEffect transition="in" filter="fade">
                                      <p:cBhvr>
                                        <p:cTn id="7" dur="2000"/>
                                        <p:tgtEl>
                                          <p:spTgt spid="41989">
                                            <p:txEl>
                                              <p:pRg st="0" end="0"/>
                                            </p:txEl>
                                          </p:spTgt>
                                        </p:tgtEl>
                                      </p:cBhvr>
                                    </p:animEffect>
                                    <p:anim calcmode="lin" valueType="num">
                                      <p:cBhvr>
                                        <p:cTn id="8" dur="2000" fill="hold"/>
                                        <p:tgtEl>
                                          <p:spTgt spid="41989">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4198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41989">
                                            <p:txEl>
                                              <p:pRg st="2" end="2"/>
                                            </p:txEl>
                                          </p:spTgt>
                                        </p:tgtEl>
                                        <p:attrNameLst>
                                          <p:attrName>style.visibility</p:attrName>
                                        </p:attrNameLst>
                                      </p:cBhvr>
                                      <p:to>
                                        <p:strVal val="visible"/>
                                      </p:to>
                                    </p:set>
                                    <p:animEffect transition="in" filter="fade">
                                      <p:cBhvr>
                                        <p:cTn id="13" dur="2000"/>
                                        <p:tgtEl>
                                          <p:spTgt spid="41989">
                                            <p:txEl>
                                              <p:pRg st="2" end="2"/>
                                            </p:txEl>
                                          </p:spTgt>
                                        </p:tgtEl>
                                      </p:cBhvr>
                                    </p:animEffect>
                                    <p:anim calcmode="lin" valueType="num">
                                      <p:cBhvr>
                                        <p:cTn id="14" dur="2000" fill="hold"/>
                                        <p:tgtEl>
                                          <p:spTgt spid="41989">
                                            <p:txEl>
                                              <p:pRg st="2" end="2"/>
                                            </p:txEl>
                                          </p:spTgt>
                                        </p:tgtEl>
                                        <p:attrNameLst>
                                          <p:attrName>ppt_x</p:attrName>
                                        </p:attrNameLst>
                                      </p:cBhvr>
                                      <p:tavLst>
                                        <p:tav tm="0">
                                          <p:val>
                                            <p:strVal val="#ppt_x"/>
                                          </p:val>
                                        </p:tav>
                                        <p:tav tm="100000">
                                          <p:val>
                                            <p:strVal val="#ppt_x"/>
                                          </p:val>
                                        </p:tav>
                                      </p:tavLst>
                                    </p:anim>
                                    <p:anim calcmode="lin" valueType="num">
                                      <p:cBhvr>
                                        <p:cTn id="15" dur="2000" fill="hold"/>
                                        <p:tgtEl>
                                          <p:spTgt spid="4198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295400"/>
            <a:ext cx="9144000" cy="5638800"/>
          </a:xfrm>
          <a:prstGeom prst="rect">
            <a:avLst/>
          </a:prstGeom>
          <a:solidFill>
            <a:srgbClr val="86226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Text Box 7"/>
          <p:cNvSpPr txBox="1">
            <a:spLocks noChangeArrowheads="1"/>
          </p:cNvSpPr>
          <p:nvPr/>
        </p:nvSpPr>
        <p:spPr bwMode="auto">
          <a:xfrm>
            <a:off x="304800" y="2057400"/>
            <a:ext cx="8610600" cy="4473575"/>
          </a:xfrm>
          <a:prstGeom prst="rect">
            <a:avLst/>
          </a:prstGeom>
          <a:noFill/>
          <a:ln w="9525">
            <a:noFill/>
            <a:miter lim="800000"/>
            <a:headEnd/>
            <a:tailEnd/>
          </a:ln>
        </p:spPr>
        <p:txBody>
          <a:bodyPr>
            <a:spAutoFit/>
          </a:bodyPr>
          <a:lstStyle/>
          <a:p>
            <a:r>
              <a:rPr lang="en-US" sz="2400">
                <a:solidFill>
                  <a:schemeClr val="bg1"/>
                </a:solidFill>
                <a:latin typeface="Garamond" pitchFamily="18" charset="0"/>
              </a:rPr>
              <a:t>Student affairs professionals perform myriad tasks and roles within their professional lives: advisors, consultants, counselors, programmers, researchers, teachers, advocates for students, and advancers of their profession. </a:t>
            </a:r>
          </a:p>
          <a:p>
            <a:endParaRPr lang="en-US" sz="2400">
              <a:solidFill>
                <a:schemeClr val="bg1"/>
              </a:solidFill>
              <a:latin typeface="Garamond" pitchFamily="18" charset="0"/>
            </a:endParaRPr>
          </a:p>
          <a:p>
            <a:r>
              <a:rPr lang="en-US" sz="2400">
                <a:solidFill>
                  <a:schemeClr val="bg1"/>
                </a:solidFill>
                <a:latin typeface="Garamond" pitchFamily="18" charset="0"/>
              </a:rPr>
              <a:t>In addition, they work with multiple audiences – students, faculty, administrators, community members, and student affairs colleagues. </a:t>
            </a:r>
          </a:p>
          <a:p>
            <a:endParaRPr lang="en-US" sz="2400">
              <a:solidFill>
                <a:schemeClr val="bg1"/>
              </a:solidFill>
              <a:latin typeface="Garamond" pitchFamily="18" charset="0"/>
            </a:endParaRPr>
          </a:p>
          <a:p>
            <a:r>
              <a:rPr lang="en-US" sz="2400">
                <a:solidFill>
                  <a:schemeClr val="bg1"/>
                </a:solidFill>
                <a:latin typeface="Garamond" pitchFamily="18" charset="0"/>
              </a:rPr>
              <a:t>Therefore, student affairs professionals are expected to be competent in performing all of these roles within any given context. Student affairs professionals are also responsible for consequences that may arise from the decisions they make or lack thereof.</a:t>
            </a:r>
          </a:p>
        </p:txBody>
      </p:sp>
      <p:pic>
        <p:nvPicPr>
          <p:cNvPr id="4100" name="Picture 8"/>
          <p:cNvPicPr>
            <a:picLocks noChangeAspect="1" noChangeArrowheads="1"/>
          </p:cNvPicPr>
          <p:nvPr/>
        </p:nvPicPr>
        <p:blipFill>
          <a:blip r:embed="rId3"/>
          <a:srcRect/>
          <a:stretch>
            <a:fillRect/>
          </a:stretch>
        </p:blipFill>
        <p:spPr bwMode="auto">
          <a:xfrm>
            <a:off x="3048000" y="0"/>
            <a:ext cx="6096000" cy="1219200"/>
          </a:xfrm>
          <a:prstGeom prst="rect">
            <a:avLst/>
          </a:prstGeom>
          <a:noFill/>
          <a:ln w="9525">
            <a:noFill/>
            <a:miter lim="800000"/>
            <a:headEnd/>
            <a:tailEnd/>
          </a:ln>
        </p:spPr>
      </p:pic>
      <p:pic>
        <p:nvPicPr>
          <p:cNvPr id="4101" name="Picture 14" descr="2007-0362-6859.JPG"/>
          <p:cNvPicPr>
            <a:picLocks noChangeAspect="1"/>
          </p:cNvPicPr>
          <p:nvPr/>
        </p:nvPicPr>
        <p:blipFill>
          <a:blip r:embed="rId4"/>
          <a:srcRect t="19550" b="27818"/>
          <a:stretch>
            <a:fillRect/>
          </a:stretch>
        </p:blipFill>
        <p:spPr bwMode="auto">
          <a:xfrm>
            <a:off x="0" y="0"/>
            <a:ext cx="3482975" cy="1219200"/>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295400"/>
            <a:ext cx="9144000" cy="5638800"/>
          </a:xfrm>
          <a:prstGeom prst="rect">
            <a:avLst/>
          </a:prstGeom>
          <a:solidFill>
            <a:srgbClr val="86226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584" name="Rectangle 8"/>
          <p:cNvSpPr>
            <a:spLocks noChangeArrowheads="1"/>
          </p:cNvSpPr>
          <p:nvPr/>
        </p:nvSpPr>
        <p:spPr bwMode="auto">
          <a:xfrm>
            <a:off x="228600" y="1447800"/>
            <a:ext cx="8610600" cy="4664075"/>
          </a:xfrm>
          <a:prstGeom prst="rect">
            <a:avLst/>
          </a:prstGeom>
          <a:noFill/>
          <a:ln w="9525">
            <a:noFill/>
            <a:miter lim="800000"/>
            <a:headEnd/>
            <a:tailEnd/>
          </a:ln>
        </p:spPr>
        <p:txBody>
          <a:bodyPr>
            <a:spAutoFit/>
          </a:bodyPr>
          <a:lstStyle/>
          <a:p>
            <a:r>
              <a:rPr lang="en-US" sz="2000" b="1">
                <a:solidFill>
                  <a:schemeClr val="bg1"/>
                </a:solidFill>
                <a:latin typeface="Garamond" pitchFamily="18" charset="0"/>
              </a:rPr>
              <a:t>Guidelines for achieving the expectation of professional competence and responsibility as outlined in the ACPA Statement of Ethical Principles &amp; Standards are summarized below.</a:t>
            </a:r>
          </a:p>
          <a:p>
            <a:endParaRPr lang="en-US" sz="2000" b="1">
              <a:solidFill>
                <a:schemeClr val="bg1"/>
              </a:solidFill>
              <a:latin typeface="Garamond" pitchFamily="18" charset="0"/>
            </a:endParaRPr>
          </a:p>
          <a:p>
            <a:pPr lvl="1">
              <a:buFont typeface="Wingdings 2" pitchFamily="18" charset="2"/>
              <a:buChar char=""/>
            </a:pPr>
            <a:r>
              <a:rPr lang="en-US" sz="2000">
                <a:solidFill>
                  <a:schemeClr val="bg1"/>
                </a:solidFill>
                <a:latin typeface="Garamond" pitchFamily="18" charset="0"/>
              </a:rPr>
              <a:t>Adopting a personal value system, in congruence with the values of the profession, and act in accordance with this value system in all professional endeavors and activities</a:t>
            </a:r>
          </a:p>
          <a:p>
            <a:pPr lvl="1">
              <a:buFont typeface="Wingdings 2" pitchFamily="18" charset="2"/>
              <a:buChar char=""/>
            </a:pPr>
            <a:r>
              <a:rPr lang="en-US" sz="2000">
                <a:solidFill>
                  <a:schemeClr val="bg1"/>
                </a:solidFill>
                <a:latin typeface="Garamond" pitchFamily="18" charset="0"/>
              </a:rPr>
              <a:t>Modeling competence and responsibility for students and other professionals, particularly new professionals</a:t>
            </a:r>
          </a:p>
          <a:p>
            <a:pPr lvl="1">
              <a:buFont typeface="Wingdings 2" pitchFamily="18" charset="2"/>
              <a:buChar char=""/>
            </a:pPr>
            <a:r>
              <a:rPr lang="en-US" sz="2000">
                <a:solidFill>
                  <a:schemeClr val="bg1"/>
                </a:solidFill>
                <a:latin typeface="Garamond" pitchFamily="18" charset="0"/>
              </a:rPr>
              <a:t>Engaging within the profession through involvement in association and professional development activities</a:t>
            </a:r>
          </a:p>
          <a:p>
            <a:pPr lvl="1">
              <a:buFont typeface="Wingdings 2" pitchFamily="18" charset="2"/>
              <a:buChar char=""/>
            </a:pPr>
            <a:r>
              <a:rPr lang="en-US" sz="2000">
                <a:solidFill>
                  <a:schemeClr val="bg1"/>
                </a:solidFill>
                <a:latin typeface="Garamond" pitchFamily="18" charset="0"/>
              </a:rPr>
              <a:t>Continually working to update and enhance skills and knowledge</a:t>
            </a:r>
          </a:p>
          <a:p>
            <a:pPr lvl="1">
              <a:buFont typeface="Wingdings 2" pitchFamily="18" charset="2"/>
              <a:buChar char=""/>
            </a:pPr>
            <a:r>
              <a:rPr lang="en-US" sz="2000">
                <a:solidFill>
                  <a:schemeClr val="bg1"/>
                </a:solidFill>
                <a:latin typeface="Garamond" pitchFamily="18" charset="0"/>
              </a:rPr>
              <a:t>Be willing to admit when lacking in competence and seek assistance</a:t>
            </a:r>
          </a:p>
          <a:p>
            <a:pPr lvl="1">
              <a:buFont typeface="Wingdings 2" pitchFamily="18" charset="2"/>
              <a:buChar char=""/>
            </a:pPr>
            <a:r>
              <a:rPr lang="en-US" sz="2000">
                <a:solidFill>
                  <a:schemeClr val="bg1"/>
                </a:solidFill>
                <a:latin typeface="Garamond" pitchFamily="18" charset="0"/>
              </a:rPr>
              <a:t>Representing self honestly in all activities, including employment searches for self and others</a:t>
            </a:r>
          </a:p>
        </p:txBody>
      </p:sp>
      <p:pic>
        <p:nvPicPr>
          <p:cNvPr id="5124" name="Picture 8"/>
          <p:cNvPicPr>
            <a:picLocks noChangeAspect="1" noChangeArrowheads="1"/>
          </p:cNvPicPr>
          <p:nvPr/>
        </p:nvPicPr>
        <p:blipFill>
          <a:blip r:embed="rId3"/>
          <a:srcRect/>
          <a:stretch>
            <a:fillRect/>
          </a:stretch>
        </p:blipFill>
        <p:spPr bwMode="auto">
          <a:xfrm>
            <a:off x="3048000" y="0"/>
            <a:ext cx="6096000" cy="1219200"/>
          </a:xfrm>
          <a:prstGeom prst="rect">
            <a:avLst/>
          </a:prstGeom>
          <a:noFill/>
          <a:ln w="9525">
            <a:noFill/>
            <a:miter lim="800000"/>
            <a:headEnd/>
            <a:tailEnd/>
          </a:ln>
        </p:spPr>
      </p:pic>
      <p:pic>
        <p:nvPicPr>
          <p:cNvPr id="5125" name="Picture 8" descr="2007-0362-6859.JPG"/>
          <p:cNvPicPr>
            <a:picLocks noChangeAspect="1"/>
          </p:cNvPicPr>
          <p:nvPr/>
        </p:nvPicPr>
        <p:blipFill>
          <a:blip r:embed="rId4"/>
          <a:srcRect t="19550" b="27818"/>
          <a:stretch>
            <a:fillRect/>
          </a:stretch>
        </p:blipFill>
        <p:spPr bwMode="auto">
          <a:xfrm>
            <a:off x="0" y="0"/>
            <a:ext cx="3482975" cy="1219200"/>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4584">
                                            <p:txEl>
                                              <p:pRg st="2" end="2"/>
                                            </p:txEl>
                                          </p:spTgt>
                                        </p:tgtEl>
                                        <p:attrNameLst>
                                          <p:attrName>style.visibility</p:attrName>
                                        </p:attrNameLst>
                                      </p:cBhvr>
                                      <p:to>
                                        <p:strVal val="visible"/>
                                      </p:to>
                                    </p:set>
                                    <p:animEffect transition="in" filter="fade">
                                      <p:cBhvr>
                                        <p:cTn id="7" dur="2000"/>
                                        <p:tgtEl>
                                          <p:spTgt spid="24584">
                                            <p:txEl>
                                              <p:pRg st="2" end="2"/>
                                            </p:txEl>
                                          </p:spTgt>
                                        </p:tgtEl>
                                      </p:cBhvr>
                                    </p:animEffect>
                                    <p:anim calcmode="lin" valueType="num">
                                      <p:cBhvr>
                                        <p:cTn id="8" dur="2000" fill="hold"/>
                                        <p:tgtEl>
                                          <p:spTgt spid="24584">
                                            <p:txEl>
                                              <p:pRg st="2" end="2"/>
                                            </p:txEl>
                                          </p:spTgt>
                                        </p:tgtEl>
                                        <p:attrNameLst>
                                          <p:attrName>ppt_x</p:attrName>
                                        </p:attrNameLst>
                                      </p:cBhvr>
                                      <p:tavLst>
                                        <p:tav tm="0">
                                          <p:val>
                                            <p:strVal val="#ppt_x"/>
                                          </p:val>
                                        </p:tav>
                                        <p:tav tm="100000">
                                          <p:val>
                                            <p:strVal val="#ppt_x"/>
                                          </p:val>
                                        </p:tav>
                                      </p:tavLst>
                                    </p:anim>
                                    <p:anim calcmode="lin" valueType="num">
                                      <p:cBhvr>
                                        <p:cTn id="9" dur="2000" fill="hold"/>
                                        <p:tgtEl>
                                          <p:spTgt spid="24584">
                                            <p:txEl>
                                              <p:pRg st="2" end="2"/>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24584">
                                            <p:txEl>
                                              <p:pRg st="3" end="3"/>
                                            </p:txEl>
                                          </p:spTgt>
                                        </p:tgtEl>
                                        <p:attrNameLst>
                                          <p:attrName>style.visibility</p:attrName>
                                        </p:attrNameLst>
                                      </p:cBhvr>
                                      <p:to>
                                        <p:strVal val="visible"/>
                                      </p:to>
                                    </p:set>
                                    <p:animEffect transition="in" filter="fade">
                                      <p:cBhvr>
                                        <p:cTn id="13" dur="2000"/>
                                        <p:tgtEl>
                                          <p:spTgt spid="24584">
                                            <p:txEl>
                                              <p:pRg st="3" end="3"/>
                                            </p:txEl>
                                          </p:spTgt>
                                        </p:tgtEl>
                                      </p:cBhvr>
                                    </p:animEffect>
                                    <p:anim calcmode="lin" valueType="num">
                                      <p:cBhvr>
                                        <p:cTn id="14" dur="2000" fill="hold"/>
                                        <p:tgtEl>
                                          <p:spTgt spid="24584">
                                            <p:txEl>
                                              <p:pRg st="3" end="3"/>
                                            </p:txEl>
                                          </p:spTgt>
                                        </p:tgtEl>
                                        <p:attrNameLst>
                                          <p:attrName>ppt_x</p:attrName>
                                        </p:attrNameLst>
                                      </p:cBhvr>
                                      <p:tavLst>
                                        <p:tav tm="0">
                                          <p:val>
                                            <p:strVal val="#ppt_x"/>
                                          </p:val>
                                        </p:tav>
                                        <p:tav tm="100000">
                                          <p:val>
                                            <p:strVal val="#ppt_x"/>
                                          </p:val>
                                        </p:tav>
                                      </p:tavLst>
                                    </p:anim>
                                    <p:anim calcmode="lin" valueType="num">
                                      <p:cBhvr>
                                        <p:cTn id="15" dur="2000" fill="hold"/>
                                        <p:tgtEl>
                                          <p:spTgt spid="24584">
                                            <p:txEl>
                                              <p:pRg st="3" end="3"/>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nodeType="afterEffect">
                                  <p:stCondLst>
                                    <p:cond delay="0"/>
                                  </p:stCondLst>
                                  <p:childTnLst>
                                    <p:set>
                                      <p:cBhvr>
                                        <p:cTn id="18" dur="1" fill="hold">
                                          <p:stCondLst>
                                            <p:cond delay="0"/>
                                          </p:stCondLst>
                                        </p:cTn>
                                        <p:tgtEl>
                                          <p:spTgt spid="24584">
                                            <p:txEl>
                                              <p:pRg st="4" end="4"/>
                                            </p:txEl>
                                          </p:spTgt>
                                        </p:tgtEl>
                                        <p:attrNameLst>
                                          <p:attrName>style.visibility</p:attrName>
                                        </p:attrNameLst>
                                      </p:cBhvr>
                                      <p:to>
                                        <p:strVal val="visible"/>
                                      </p:to>
                                    </p:set>
                                    <p:animEffect transition="in" filter="fade">
                                      <p:cBhvr>
                                        <p:cTn id="19" dur="2000"/>
                                        <p:tgtEl>
                                          <p:spTgt spid="24584">
                                            <p:txEl>
                                              <p:pRg st="4" end="4"/>
                                            </p:txEl>
                                          </p:spTgt>
                                        </p:tgtEl>
                                      </p:cBhvr>
                                    </p:animEffect>
                                    <p:anim calcmode="lin" valueType="num">
                                      <p:cBhvr>
                                        <p:cTn id="20" dur="2000" fill="hold"/>
                                        <p:tgtEl>
                                          <p:spTgt spid="24584">
                                            <p:txEl>
                                              <p:pRg st="4" end="4"/>
                                            </p:txEl>
                                          </p:spTgt>
                                        </p:tgtEl>
                                        <p:attrNameLst>
                                          <p:attrName>ppt_x</p:attrName>
                                        </p:attrNameLst>
                                      </p:cBhvr>
                                      <p:tavLst>
                                        <p:tav tm="0">
                                          <p:val>
                                            <p:strVal val="#ppt_x"/>
                                          </p:val>
                                        </p:tav>
                                        <p:tav tm="100000">
                                          <p:val>
                                            <p:strVal val="#ppt_x"/>
                                          </p:val>
                                        </p:tav>
                                      </p:tavLst>
                                    </p:anim>
                                    <p:anim calcmode="lin" valueType="num">
                                      <p:cBhvr>
                                        <p:cTn id="21" dur="2000" fill="hold"/>
                                        <p:tgtEl>
                                          <p:spTgt spid="24584">
                                            <p:txEl>
                                              <p:pRg st="4" end="4"/>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nodeType="afterEffect">
                                  <p:stCondLst>
                                    <p:cond delay="0"/>
                                  </p:stCondLst>
                                  <p:childTnLst>
                                    <p:set>
                                      <p:cBhvr>
                                        <p:cTn id="24" dur="1" fill="hold">
                                          <p:stCondLst>
                                            <p:cond delay="0"/>
                                          </p:stCondLst>
                                        </p:cTn>
                                        <p:tgtEl>
                                          <p:spTgt spid="24584">
                                            <p:txEl>
                                              <p:pRg st="5" end="5"/>
                                            </p:txEl>
                                          </p:spTgt>
                                        </p:tgtEl>
                                        <p:attrNameLst>
                                          <p:attrName>style.visibility</p:attrName>
                                        </p:attrNameLst>
                                      </p:cBhvr>
                                      <p:to>
                                        <p:strVal val="visible"/>
                                      </p:to>
                                    </p:set>
                                    <p:animEffect transition="in" filter="fade">
                                      <p:cBhvr>
                                        <p:cTn id="25" dur="2000"/>
                                        <p:tgtEl>
                                          <p:spTgt spid="24584">
                                            <p:txEl>
                                              <p:pRg st="5" end="5"/>
                                            </p:txEl>
                                          </p:spTgt>
                                        </p:tgtEl>
                                      </p:cBhvr>
                                    </p:animEffect>
                                    <p:anim calcmode="lin" valueType="num">
                                      <p:cBhvr>
                                        <p:cTn id="26" dur="2000" fill="hold"/>
                                        <p:tgtEl>
                                          <p:spTgt spid="24584">
                                            <p:txEl>
                                              <p:pRg st="5" end="5"/>
                                            </p:txEl>
                                          </p:spTgt>
                                        </p:tgtEl>
                                        <p:attrNameLst>
                                          <p:attrName>ppt_x</p:attrName>
                                        </p:attrNameLst>
                                      </p:cBhvr>
                                      <p:tavLst>
                                        <p:tav tm="0">
                                          <p:val>
                                            <p:strVal val="#ppt_x"/>
                                          </p:val>
                                        </p:tav>
                                        <p:tav tm="100000">
                                          <p:val>
                                            <p:strVal val="#ppt_x"/>
                                          </p:val>
                                        </p:tav>
                                      </p:tavLst>
                                    </p:anim>
                                    <p:anim calcmode="lin" valueType="num">
                                      <p:cBhvr>
                                        <p:cTn id="27" dur="2000" fill="hold"/>
                                        <p:tgtEl>
                                          <p:spTgt spid="24584">
                                            <p:txEl>
                                              <p:pRg st="5" end="5"/>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nodeType="afterEffect">
                                  <p:stCondLst>
                                    <p:cond delay="0"/>
                                  </p:stCondLst>
                                  <p:childTnLst>
                                    <p:set>
                                      <p:cBhvr>
                                        <p:cTn id="30" dur="1" fill="hold">
                                          <p:stCondLst>
                                            <p:cond delay="0"/>
                                          </p:stCondLst>
                                        </p:cTn>
                                        <p:tgtEl>
                                          <p:spTgt spid="24584">
                                            <p:txEl>
                                              <p:pRg st="6" end="6"/>
                                            </p:txEl>
                                          </p:spTgt>
                                        </p:tgtEl>
                                        <p:attrNameLst>
                                          <p:attrName>style.visibility</p:attrName>
                                        </p:attrNameLst>
                                      </p:cBhvr>
                                      <p:to>
                                        <p:strVal val="visible"/>
                                      </p:to>
                                    </p:set>
                                    <p:animEffect transition="in" filter="fade">
                                      <p:cBhvr>
                                        <p:cTn id="31" dur="2000"/>
                                        <p:tgtEl>
                                          <p:spTgt spid="24584">
                                            <p:txEl>
                                              <p:pRg st="6" end="6"/>
                                            </p:txEl>
                                          </p:spTgt>
                                        </p:tgtEl>
                                      </p:cBhvr>
                                    </p:animEffect>
                                    <p:anim calcmode="lin" valueType="num">
                                      <p:cBhvr>
                                        <p:cTn id="32" dur="2000" fill="hold"/>
                                        <p:tgtEl>
                                          <p:spTgt spid="24584">
                                            <p:txEl>
                                              <p:pRg st="6" end="6"/>
                                            </p:txEl>
                                          </p:spTgt>
                                        </p:tgtEl>
                                        <p:attrNameLst>
                                          <p:attrName>ppt_x</p:attrName>
                                        </p:attrNameLst>
                                      </p:cBhvr>
                                      <p:tavLst>
                                        <p:tav tm="0">
                                          <p:val>
                                            <p:strVal val="#ppt_x"/>
                                          </p:val>
                                        </p:tav>
                                        <p:tav tm="100000">
                                          <p:val>
                                            <p:strVal val="#ppt_x"/>
                                          </p:val>
                                        </p:tav>
                                      </p:tavLst>
                                    </p:anim>
                                    <p:anim calcmode="lin" valueType="num">
                                      <p:cBhvr>
                                        <p:cTn id="33" dur="2000" fill="hold"/>
                                        <p:tgtEl>
                                          <p:spTgt spid="24584">
                                            <p:txEl>
                                              <p:pRg st="6" end="6"/>
                                            </p:txEl>
                                          </p:spTgt>
                                        </p:tgtEl>
                                        <p:attrNameLst>
                                          <p:attrName>ppt_y</p:attrName>
                                        </p:attrNameLst>
                                      </p:cBhvr>
                                      <p:tavLst>
                                        <p:tav tm="0">
                                          <p:val>
                                            <p:strVal val="#ppt_y+.1"/>
                                          </p:val>
                                        </p:tav>
                                        <p:tav tm="100000">
                                          <p:val>
                                            <p:strVal val="#ppt_y"/>
                                          </p:val>
                                        </p:tav>
                                      </p:tavLst>
                                    </p:anim>
                                  </p:childTnLst>
                                </p:cTn>
                              </p:par>
                            </p:childTnLst>
                          </p:cTn>
                        </p:par>
                        <p:par>
                          <p:cTn id="34" fill="hold">
                            <p:stCondLst>
                              <p:cond delay="10000"/>
                            </p:stCondLst>
                            <p:childTnLst>
                              <p:par>
                                <p:cTn id="35" presetID="42" presetClass="entr" presetSubtype="0" fill="hold" nodeType="afterEffect">
                                  <p:stCondLst>
                                    <p:cond delay="0"/>
                                  </p:stCondLst>
                                  <p:childTnLst>
                                    <p:set>
                                      <p:cBhvr>
                                        <p:cTn id="36" dur="1" fill="hold">
                                          <p:stCondLst>
                                            <p:cond delay="0"/>
                                          </p:stCondLst>
                                        </p:cTn>
                                        <p:tgtEl>
                                          <p:spTgt spid="24584">
                                            <p:txEl>
                                              <p:pRg st="7" end="7"/>
                                            </p:txEl>
                                          </p:spTgt>
                                        </p:tgtEl>
                                        <p:attrNameLst>
                                          <p:attrName>style.visibility</p:attrName>
                                        </p:attrNameLst>
                                      </p:cBhvr>
                                      <p:to>
                                        <p:strVal val="visible"/>
                                      </p:to>
                                    </p:set>
                                    <p:animEffect transition="in" filter="fade">
                                      <p:cBhvr>
                                        <p:cTn id="37" dur="2000"/>
                                        <p:tgtEl>
                                          <p:spTgt spid="24584">
                                            <p:txEl>
                                              <p:pRg st="7" end="7"/>
                                            </p:txEl>
                                          </p:spTgt>
                                        </p:tgtEl>
                                      </p:cBhvr>
                                    </p:animEffect>
                                    <p:anim calcmode="lin" valueType="num">
                                      <p:cBhvr>
                                        <p:cTn id="38" dur="2000" fill="hold"/>
                                        <p:tgtEl>
                                          <p:spTgt spid="24584">
                                            <p:txEl>
                                              <p:pRg st="7" end="7"/>
                                            </p:txEl>
                                          </p:spTgt>
                                        </p:tgtEl>
                                        <p:attrNameLst>
                                          <p:attrName>ppt_x</p:attrName>
                                        </p:attrNameLst>
                                      </p:cBhvr>
                                      <p:tavLst>
                                        <p:tav tm="0">
                                          <p:val>
                                            <p:strVal val="#ppt_x"/>
                                          </p:val>
                                        </p:tav>
                                        <p:tav tm="100000">
                                          <p:val>
                                            <p:strVal val="#ppt_x"/>
                                          </p:val>
                                        </p:tav>
                                      </p:tavLst>
                                    </p:anim>
                                    <p:anim calcmode="lin" valueType="num">
                                      <p:cBhvr>
                                        <p:cTn id="39" dur="2000" fill="hold"/>
                                        <p:tgtEl>
                                          <p:spTgt spid="2458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295400"/>
            <a:ext cx="9144000" cy="5562600"/>
          </a:xfrm>
          <a:prstGeom prst="rect">
            <a:avLst/>
          </a:prstGeom>
          <a:solidFill>
            <a:srgbClr val="86226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147" name="Picture 8"/>
          <p:cNvPicPr>
            <a:picLocks noChangeAspect="1" noChangeArrowheads="1"/>
          </p:cNvPicPr>
          <p:nvPr/>
        </p:nvPicPr>
        <p:blipFill>
          <a:blip r:embed="rId3"/>
          <a:srcRect/>
          <a:stretch>
            <a:fillRect/>
          </a:stretch>
        </p:blipFill>
        <p:spPr bwMode="auto">
          <a:xfrm>
            <a:off x="3048000" y="0"/>
            <a:ext cx="6096000" cy="1219200"/>
          </a:xfrm>
          <a:prstGeom prst="rect">
            <a:avLst/>
          </a:prstGeom>
          <a:noFill/>
          <a:ln w="9525">
            <a:noFill/>
            <a:miter lim="800000"/>
            <a:headEnd/>
            <a:tailEnd/>
          </a:ln>
        </p:spPr>
      </p:pic>
      <p:pic>
        <p:nvPicPr>
          <p:cNvPr id="6148" name="Picture 9" descr="2007-0362-6859.JPG"/>
          <p:cNvPicPr>
            <a:picLocks noChangeAspect="1"/>
          </p:cNvPicPr>
          <p:nvPr/>
        </p:nvPicPr>
        <p:blipFill>
          <a:blip r:embed="rId4"/>
          <a:srcRect t="19550" b="27818"/>
          <a:stretch>
            <a:fillRect/>
          </a:stretch>
        </p:blipFill>
        <p:spPr bwMode="auto">
          <a:xfrm>
            <a:off x="0" y="0"/>
            <a:ext cx="3482975" cy="1219200"/>
          </a:xfrm>
          <a:prstGeom prst="rect">
            <a:avLst/>
          </a:prstGeom>
          <a:noFill/>
          <a:ln w="9525">
            <a:noFill/>
            <a:miter lim="800000"/>
            <a:headEnd/>
            <a:tailEnd/>
          </a:ln>
        </p:spPr>
      </p:pic>
      <p:sp>
        <p:nvSpPr>
          <p:cNvPr id="25607" name="Rectangle 7"/>
          <p:cNvSpPr>
            <a:spLocks noChangeArrowheads="1"/>
          </p:cNvSpPr>
          <p:nvPr/>
        </p:nvSpPr>
        <p:spPr bwMode="auto">
          <a:xfrm>
            <a:off x="0" y="1281113"/>
            <a:ext cx="8915400" cy="4821237"/>
          </a:xfrm>
          <a:prstGeom prst="rect">
            <a:avLst/>
          </a:prstGeom>
          <a:noFill/>
          <a:ln w="9525">
            <a:noFill/>
            <a:miter lim="800000"/>
            <a:headEnd/>
            <a:tailEnd/>
          </a:ln>
        </p:spPr>
        <p:txBody>
          <a:bodyPr anchor="ctr">
            <a:spAutoFit/>
          </a:bodyPr>
          <a:lstStyle/>
          <a:p>
            <a:r>
              <a:rPr lang="en-US" sz="2000" b="1">
                <a:solidFill>
                  <a:schemeClr val="bg1"/>
                </a:solidFill>
                <a:latin typeface="Garamond" pitchFamily="18" charset="0"/>
              </a:rPr>
              <a:t>Ethical Dilemma related to Professional Responsibility and Competence</a:t>
            </a:r>
          </a:p>
          <a:p>
            <a:endParaRPr lang="en-US" sz="2000" b="1">
              <a:solidFill>
                <a:schemeClr val="bg1"/>
              </a:solidFill>
              <a:latin typeface="Garamond" pitchFamily="18" charset="0"/>
            </a:endParaRPr>
          </a:p>
          <a:p>
            <a:r>
              <a:rPr lang="en-US">
                <a:solidFill>
                  <a:schemeClr val="bg1"/>
                </a:solidFill>
                <a:latin typeface="Garamond" pitchFamily="18" charset="0"/>
              </a:rPr>
              <a:t>You are a mid-level student affairs professional who works within student activities and leadership programming, and you have been a professional for 15 years. You have been invited to lead a session of a student development theory course in your institution’s Student Affairs master’s degree program. The professor asked you to discuss how you use student development theory to inform the leadership development series, which has as part of its purpose to help students “develop academically, personally, emotionally, and professionally.” You spend a few days preparing for the class session by looking through the texts you used in your master’s program. </a:t>
            </a:r>
          </a:p>
          <a:p>
            <a:r>
              <a:rPr lang="en-US">
                <a:solidFill>
                  <a:schemeClr val="bg1"/>
                </a:solidFill>
                <a:latin typeface="Garamond" pitchFamily="18" charset="0"/>
              </a:rPr>
              <a:t>During the class session, you discuss Perry’s model of cognitive development as informing the use of purposeful confrontation of students’ beliefs and activities, which “force” students to think differently. You also discuss basing the program on Chickering’s seven vectors to ensure that students will develop their identities and interpersonal relationships in a progressive manner. </a:t>
            </a:r>
          </a:p>
          <a:p>
            <a:r>
              <a:rPr lang="en-US">
                <a:solidFill>
                  <a:schemeClr val="bg1"/>
                </a:solidFill>
                <a:latin typeface="Garamond" pitchFamily="18" charset="0"/>
              </a:rPr>
              <a:t>At this point in the conversation, the students in the class ask you what you do differently for men and women and how you ensure that students of color and LGBT students are having their needs met. They list several theorists, some of whom you are familiar with and some you have only heard of in passing.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5607"/>
                                        </p:tgtEl>
                                        <p:attrNameLst>
                                          <p:attrName>style.visibility</p:attrName>
                                        </p:attrNameLst>
                                      </p:cBhvr>
                                      <p:to>
                                        <p:strVal val="visible"/>
                                      </p:to>
                                    </p:set>
                                    <p:animEffect transition="in" filter="fade">
                                      <p:cBhvr>
                                        <p:cTn id="7" dur="1000"/>
                                        <p:tgtEl>
                                          <p:spTgt spid="25607"/>
                                        </p:tgtEl>
                                      </p:cBhvr>
                                    </p:animEffect>
                                    <p:anim calcmode="lin" valueType="num">
                                      <p:cBhvr>
                                        <p:cTn id="8" dur="1000" fill="hold"/>
                                        <p:tgtEl>
                                          <p:spTgt spid="25607"/>
                                        </p:tgtEl>
                                        <p:attrNameLst>
                                          <p:attrName>ppt_x</p:attrName>
                                        </p:attrNameLst>
                                      </p:cBhvr>
                                      <p:tavLst>
                                        <p:tav tm="0">
                                          <p:val>
                                            <p:strVal val="#ppt_x"/>
                                          </p:val>
                                        </p:tav>
                                        <p:tav tm="100000">
                                          <p:val>
                                            <p:strVal val="#ppt_x"/>
                                          </p:val>
                                        </p:tav>
                                      </p:tavLst>
                                    </p:anim>
                                    <p:anim calcmode="lin" valueType="num">
                                      <p:cBhvr>
                                        <p:cTn id="9" dur="1000" fill="hold"/>
                                        <p:tgtEl>
                                          <p:spTgt spid="2560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295400"/>
            <a:ext cx="9144000" cy="5562600"/>
          </a:xfrm>
          <a:prstGeom prst="rect">
            <a:avLst/>
          </a:prstGeom>
          <a:solidFill>
            <a:srgbClr val="86226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171" name="Picture 8"/>
          <p:cNvPicPr>
            <a:picLocks noChangeAspect="1" noChangeArrowheads="1"/>
          </p:cNvPicPr>
          <p:nvPr/>
        </p:nvPicPr>
        <p:blipFill>
          <a:blip r:embed="rId3"/>
          <a:srcRect/>
          <a:stretch>
            <a:fillRect/>
          </a:stretch>
        </p:blipFill>
        <p:spPr bwMode="auto">
          <a:xfrm>
            <a:off x="3048000" y="0"/>
            <a:ext cx="6096000" cy="1219200"/>
          </a:xfrm>
          <a:prstGeom prst="rect">
            <a:avLst/>
          </a:prstGeom>
          <a:noFill/>
          <a:ln w="9525">
            <a:noFill/>
            <a:miter lim="800000"/>
            <a:headEnd/>
            <a:tailEnd/>
          </a:ln>
        </p:spPr>
      </p:pic>
      <p:sp>
        <p:nvSpPr>
          <p:cNvPr id="23559" name="Rectangle 7"/>
          <p:cNvSpPr>
            <a:spLocks noChangeArrowheads="1"/>
          </p:cNvSpPr>
          <p:nvPr/>
        </p:nvSpPr>
        <p:spPr bwMode="auto">
          <a:xfrm>
            <a:off x="304800" y="1447800"/>
            <a:ext cx="8229600" cy="4664075"/>
          </a:xfrm>
          <a:prstGeom prst="rect">
            <a:avLst/>
          </a:prstGeom>
          <a:noFill/>
          <a:ln w="9525">
            <a:noFill/>
            <a:miter lim="800000"/>
            <a:headEnd/>
            <a:tailEnd/>
          </a:ln>
        </p:spPr>
        <p:txBody>
          <a:bodyPr>
            <a:spAutoFit/>
          </a:bodyPr>
          <a:lstStyle/>
          <a:p>
            <a:pPr marL="342900" indent="-342900"/>
            <a:r>
              <a:rPr lang="en-US" sz="2000" b="1">
                <a:solidFill>
                  <a:schemeClr val="bg1"/>
                </a:solidFill>
                <a:latin typeface="Garamond" pitchFamily="18" charset="0"/>
              </a:rPr>
              <a:t>Ethical Dilemma Follow-up Questions</a:t>
            </a:r>
          </a:p>
          <a:p>
            <a:pPr marL="342900" indent="-342900"/>
            <a:endParaRPr lang="en-US" sz="2000" b="1">
              <a:solidFill>
                <a:schemeClr val="bg1"/>
              </a:solidFill>
              <a:latin typeface="Garamond" pitchFamily="18" charset="0"/>
            </a:endParaRPr>
          </a:p>
          <a:p>
            <a:pPr marL="342900" indent="-342900">
              <a:buFontTx/>
              <a:buAutoNum type="arabicPeriod"/>
            </a:pPr>
            <a:r>
              <a:rPr lang="en-US" sz="2000">
                <a:solidFill>
                  <a:schemeClr val="bg1"/>
                </a:solidFill>
                <a:latin typeface="Garamond" pitchFamily="18" charset="0"/>
              </a:rPr>
              <a:t>What do you do in this situation? </a:t>
            </a:r>
          </a:p>
          <a:p>
            <a:pPr marL="342900" indent="-342900">
              <a:buFontTx/>
              <a:buAutoNum type="arabicPeriod"/>
            </a:pPr>
            <a:endParaRPr lang="en-US" sz="2000">
              <a:solidFill>
                <a:schemeClr val="bg1"/>
              </a:solidFill>
              <a:latin typeface="Garamond" pitchFamily="18" charset="0"/>
            </a:endParaRPr>
          </a:p>
          <a:p>
            <a:pPr marL="342900" indent="-342900">
              <a:buFontTx/>
              <a:buAutoNum type="arabicPeriod"/>
            </a:pPr>
            <a:r>
              <a:rPr lang="en-US" sz="2000">
                <a:solidFill>
                  <a:schemeClr val="bg1"/>
                </a:solidFill>
                <a:latin typeface="Garamond" pitchFamily="18" charset="0"/>
              </a:rPr>
              <a:t>How do you answer the students’ questions?</a:t>
            </a:r>
          </a:p>
          <a:p>
            <a:pPr marL="342900" indent="-342900">
              <a:buFontTx/>
              <a:buAutoNum type="arabicPeriod"/>
            </a:pPr>
            <a:endParaRPr lang="en-US" sz="2000">
              <a:solidFill>
                <a:schemeClr val="bg1"/>
              </a:solidFill>
              <a:latin typeface="Garamond" pitchFamily="18" charset="0"/>
            </a:endParaRPr>
          </a:p>
          <a:p>
            <a:pPr marL="342900" indent="-342900">
              <a:buFontTx/>
              <a:buAutoNum type="arabicPeriod"/>
            </a:pPr>
            <a:r>
              <a:rPr lang="en-US" sz="2000">
                <a:solidFill>
                  <a:schemeClr val="bg1"/>
                </a:solidFill>
                <a:latin typeface="Garamond" pitchFamily="18" charset="0"/>
              </a:rPr>
              <a:t>What, if anything, could/should you have been doing to avoid such a situation?</a:t>
            </a:r>
          </a:p>
          <a:p>
            <a:pPr marL="342900" indent="-342900">
              <a:buFontTx/>
              <a:buAutoNum type="arabicPeriod"/>
            </a:pPr>
            <a:endParaRPr lang="en-US" sz="2000">
              <a:solidFill>
                <a:schemeClr val="bg1"/>
              </a:solidFill>
              <a:latin typeface="Garamond" pitchFamily="18" charset="0"/>
            </a:endParaRPr>
          </a:p>
          <a:p>
            <a:pPr marL="342900" indent="-342900">
              <a:buFontTx/>
              <a:buAutoNum type="arabicPeriod"/>
            </a:pPr>
            <a:r>
              <a:rPr lang="en-US" sz="2000">
                <a:solidFill>
                  <a:schemeClr val="bg1"/>
                </a:solidFill>
                <a:latin typeface="Garamond" pitchFamily="18" charset="0"/>
              </a:rPr>
              <a:t>How can you use this situation as a professional development opportunity (for you and others)?</a:t>
            </a:r>
          </a:p>
          <a:p>
            <a:pPr marL="342900" indent="-342900">
              <a:buFontTx/>
              <a:buAutoNum type="arabicPeriod"/>
            </a:pPr>
            <a:endParaRPr lang="en-US" sz="2000">
              <a:solidFill>
                <a:schemeClr val="bg1"/>
              </a:solidFill>
              <a:latin typeface="Garamond" pitchFamily="18" charset="0"/>
            </a:endParaRPr>
          </a:p>
          <a:p>
            <a:pPr marL="342900" indent="-342900">
              <a:buFontTx/>
              <a:buAutoNum type="arabicPeriod"/>
            </a:pPr>
            <a:r>
              <a:rPr lang="en-US" sz="2000">
                <a:solidFill>
                  <a:schemeClr val="bg1"/>
                </a:solidFill>
                <a:latin typeface="Garamond" pitchFamily="18" charset="0"/>
              </a:rPr>
              <a:t>Why is this example an ethical dilemma?</a:t>
            </a:r>
          </a:p>
          <a:p>
            <a:pPr marL="342900" indent="-342900">
              <a:buFontTx/>
              <a:buAutoNum type="arabicPeriod"/>
            </a:pPr>
            <a:endParaRPr lang="en-US" sz="2000">
              <a:solidFill>
                <a:schemeClr val="bg1"/>
              </a:solidFill>
              <a:latin typeface="Garamond" pitchFamily="18" charset="0"/>
            </a:endParaRPr>
          </a:p>
          <a:p>
            <a:pPr marL="342900" indent="-342900">
              <a:buFontTx/>
              <a:buAutoNum type="arabicPeriod"/>
            </a:pPr>
            <a:r>
              <a:rPr lang="en-US" sz="2000">
                <a:solidFill>
                  <a:schemeClr val="bg1"/>
                </a:solidFill>
                <a:latin typeface="Garamond" pitchFamily="18" charset="0"/>
              </a:rPr>
              <a:t>What future action should you take as a result of this situation?</a:t>
            </a:r>
          </a:p>
        </p:txBody>
      </p:sp>
      <p:pic>
        <p:nvPicPr>
          <p:cNvPr id="7173" name="Picture 12" descr="2007-0362-6859.JPG"/>
          <p:cNvPicPr>
            <a:picLocks noChangeAspect="1"/>
          </p:cNvPicPr>
          <p:nvPr/>
        </p:nvPicPr>
        <p:blipFill>
          <a:blip r:embed="rId4"/>
          <a:srcRect t="19550" b="27818"/>
          <a:stretch>
            <a:fillRect/>
          </a:stretch>
        </p:blipFill>
        <p:spPr bwMode="auto">
          <a:xfrm>
            <a:off x="0" y="0"/>
            <a:ext cx="3482975" cy="1219200"/>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3559">
                                            <p:txEl>
                                              <p:pRg st="2" end="2"/>
                                            </p:txEl>
                                          </p:spTgt>
                                        </p:tgtEl>
                                        <p:attrNameLst>
                                          <p:attrName>style.visibility</p:attrName>
                                        </p:attrNameLst>
                                      </p:cBhvr>
                                      <p:to>
                                        <p:strVal val="visible"/>
                                      </p:to>
                                    </p:set>
                                    <p:animEffect transition="in" filter="fade">
                                      <p:cBhvr>
                                        <p:cTn id="7" dur="2000"/>
                                        <p:tgtEl>
                                          <p:spTgt spid="23559">
                                            <p:txEl>
                                              <p:pRg st="2" end="2"/>
                                            </p:txEl>
                                          </p:spTgt>
                                        </p:tgtEl>
                                      </p:cBhvr>
                                    </p:animEffect>
                                    <p:anim calcmode="lin" valueType="num">
                                      <p:cBhvr>
                                        <p:cTn id="8" dur="2000" fill="hold"/>
                                        <p:tgtEl>
                                          <p:spTgt spid="23559">
                                            <p:txEl>
                                              <p:pRg st="2" end="2"/>
                                            </p:txEl>
                                          </p:spTgt>
                                        </p:tgtEl>
                                        <p:attrNameLst>
                                          <p:attrName>ppt_x</p:attrName>
                                        </p:attrNameLst>
                                      </p:cBhvr>
                                      <p:tavLst>
                                        <p:tav tm="0">
                                          <p:val>
                                            <p:strVal val="#ppt_x"/>
                                          </p:val>
                                        </p:tav>
                                        <p:tav tm="100000">
                                          <p:val>
                                            <p:strVal val="#ppt_x"/>
                                          </p:val>
                                        </p:tav>
                                      </p:tavLst>
                                    </p:anim>
                                    <p:anim calcmode="lin" valueType="num">
                                      <p:cBhvr>
                                        <p:cTn id="9" dur="2000" fill="hold"/>
                                        <p:tgtEl>
                                          <p:spTgt spid="23559">
                                            <p:txEl>
                                              <p:pRg st="2" end="2"/>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23559">
                                            <p:txEl>
                                              <p:pRg st="4" end="4"/>
                                            </p:txEl>
                                          </p:spTgt>
                                        </p:tgtEl>
                                        <p:attrNameLst>
                                          <p:attrName>style.visibility</p:attrName>
                                        </p:attrNameLst>
                                      </p:cBhvr>
                                      <p:to>
                                        <p:strVal val="visible"/>
                                      </p:to>
                                    </p:set>
                                    <p:animEffect transition="in" filter="fade">
                                      <p:cBhvr>
                                        <p:cTn id="13" dur="2000"/>
                                        <p:tgtEl>
                                          <p:spTgt spid="23559">
                                            <p:txEl>
                                              <p:pRg st="4" end="4"/>
                                            </p:txEl>
                                          </p:spTgt>
                                        </p:tgtEl>
                                      </p:cBhvr>
                                    </p:animEffect>
                                    <p:anim calcmode="lin" valueType="num">
                                      <p:cBhvr>
                                        <p:cTn id="14" dur="2000" fill="hold"/>
                                        <p:tgtEl>
                                          <p:spTgt spid="23559">
                                            <p:txEl>
                                              <p:pRg st="4" end="4"/>
                                            </p:txEl>
                                          </p:spTgt>
                                        </p:tgtEl>
                                        <p:attrNameLst>
                                          <p:attrName>ppt_x</p:attrName>
                                        </p:attrNameLst>
                                      </p:cBhvr>
                                      <p:tavLst>
                                        <p:tav tm="0">
                                          <p:val>
                                            <p:strVal val="#ppt_x"/>
                                          </p:val>
                                        </p:tav>
                                        <p:tav tm="100000">
                                          <p:val>
                                            <p:strVal val="#ppt_x"/>
                                          </p:val>
                                        </p:tav>
                                      </p:tavLst>
                                    </p:anim>
                                    <p:anim calcmode="lin" valueType="num">
                                      <p:cBhvr>
                                        <p:cTn id="15" dur="2000" fill="hold"/>
                                        <p:tgtEl>
                                          <p:spTgt spid="23559">
                                            <p:txEl>
                                              <p:pRg st="4" end="4"/>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nodeType="afterEffect">
                                  <p:stCondLst>
                                    <p:cond delay="0"/>
                                  </p:stCondLst>
                                  <p:childTnLst>
                                    <p:set>
                                      <p:cBhvr>
                                        <p:cTn id="18" dur="1" fill="hold">
                                          <p:stCondLst>
                                            <p:cond delay="0"/>
                                          </p:stCondLst>
                                        </p:cTn>
                                        <p:tgtEl>
                                          <p:spTgt spid="23559">
                                            <p:txEl>
                                              <p:pRg st="6" end="6"/>
                                            </p:txEl>
                                          </p:spTgt>
                                        </p:tgtEl>
                                        <p:attrNameLst>
                                          <p:attrName>style.visibility</p:attrName>
                                        </p:attrNameLst>
                                      </p:cBhvr>
                                      <p:to>
                                        <p:strVal val="visible"/>
                                      </p:to>
                                    </p:set>
                                    <p:animEffect transition="in" filter="fade">
                                      <p:cBhvr>
                                        <p:cTn id="19" dur="2000"/>
                                        <p:tgtEl>
                                          <p:spTgt spid="23559">
                                            <p:txEl>
                                              <p:pRg st="6" end="6"/>
                                            </p:txEl>
                                          </p:spTgt>
                                        </p:tgtEl>
                                      </p:cBhvr>
                                    </p:animEffect>
                                    <p:anim calcmode="lin" valueType="num">
                                      <p:cBhvr>
                                        <p:cTn id="20" dur="2000" fill="hold"/>
                                        <p:tgtEl>
                                          <p:spTgt spid="23559">
                                            <p:txEl>
                                              <p:pRg st="6" end="6"/>
                                            </p:txEl>
                                          </p:spTgt>
                                        </p:tgtEl>
                                        <p:attrNameLst>
                                          <p:attrName>ppt_x</p:attrName>
                                        </p:attrNameLst>
                                      </p:cBhvr>
                                      <p:tavLst>
                                        <p:tav tm="0">
                                          <p:val>
                                            <p:strVal val="#ppt_x"/>
                                          </p:val>
                                        </p:tav>
                                        <p:tav tm="100000">
                                          <p:val>
                                            <p:strVal val="#ppt_x"/>
                                          </p:val>
                                        </p:tav>
                                      </p:tavLst>
                                    </p:anim>
                                    <p:anim calcmode="lin" valueType="num">
                                      <p:cBhvr>
                                        <p:cTn id="21" dur="2000" fill="hold"/>
                                        <p:tgtEl>
                                          <p:spTgt spid="23559">
                                            <p:txEl>
                                              <p:pRg st="6" end="6"/>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nodeType="afterEffect">
                                  <p:stCondLst>
                                    <p:cond delay="0"/>
                                  </p:stCondLst>
                                  <p:childTnLst>
                                    <p:set>
                                      <p:cBhvr>
                                        <p:cTn id="24" dur="1" fill="hold">
                                          <p:stCondLst>
                                            <p:cond delay="0"/>
                                          </p:stCondLst>
                                        </p:cTn>
                                        <p:tgtEl>
                                          <p:spTgt spid="23559">
                                            <p:txEl>
                                              <p:pRg st="8" end="8"/>
                                            </p:txEl>
                                          </p:spTgt>
                                        </p:tgtEl>
                                        <p:attrNameLst>
                                          <p:attrName>style.visibility</p:attrName>
                                        </p:attrNameLst>
                                      </p:cBhvr>
                                      <p:to>
                                        <p:strVal val="visible"/>
                                      </p:to>
                                    </p:set>
                                    <p:animEffect transition="in" filter="fade">
                                      <p:cBhvr>
                                        <p:cTn id="25" dur="2000"/>
                                        <p:tgtEl>
                                          <p:spTgt spid="23559">
                                            <p:txEl>
                                              <p:pRg st="8" end="8"/>
                                            </p:txEl>
                                          </p:spTgt>
                                        </p:tgtEl>
                                      </p:cBhvr>
                                    </p:animEffect>
                                    <p:anim calcmode="lin" valueType="num">
                                      <p:cBhvr>
                                        <p:cTn id="26" dur="2000" fill="hold"/>
                                        <p:tgtEl>
                                          <p:spTgt spid="23559">
                                            <p:txEl>
                                              <p:pRg st="8" end="8"/>
                                            </p:txEl>
                                          </p:spTgt>
                                        </p:tgtEl>
                                        <p:attrNameLst>
                                          <p:attrName>ppt_x</p:attrName>
                                        </p:attrNameLst>
                                      </p:cBhvr>
                                      <p:tavLst>
                                        <p:tav tm="0">
                                          <p:val>
                                            <p:strVal val="#ppt_x"/>
                                          </p:val>
                                        </p:tav>
                                        <p:tav tm="100000">
                                          <p:val>
                                            <p:strVal val="#ppt_x"/>
                                          </p:val>
                                        </p:tav>
                                      </p:tavLst>
                                    </p:anim>
                                    <p:anim calcmode="lin" valueType="num">
                                      <p:cBhvr>
                                        <p:cTn id="27" dur="2000" fill="hold"/>
                                        <p:tgtEl>
                                          <p:spTgt spid="23559">
                                            <p:txEl>
                                              <p:pRg st="8" end="8"/>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nodeType="afterEffect">
                                  <p:stCondLst>
                                    <p:cond delay="0"/>
                                  </p:stCondLst>
                                  <p:childTnLst>
                                    <p:set>
                                      <p:cBhvr>
                                        <p:cTn id="30" dur="1" fill="hold">
                                          <p:stCondLst>
                                            <p:cond delay="0"/>
                                          </p:stCondLst>
                                        </p:cTn>
                                        <p:tgtEl>
                                          <p:spTgt spid="23559">
                                            <p:txEl>
                                              <p:pRg st="10" end="10"/>
                                            </p:txEl>
                                          </p:spTgt>
                                        </p:tgtEl>
                                        <p:attrNameLst>
                                          <p:attrName>style.visibility</p:attrName>
                                        </p:attrNameLst>
                                      </p:cBhvr>
                                      <p:to>
                                        <p:strVal val="visible"/>
                                      </p:to>
                                    </p:set>
                                    <p:animEffect transition="in" filter="fade">
                                      <p:cBhvr>
                                        <p:cTn id="31" dur="2000"/>
                                        <p:tgtEl>
                                          <p:spTgt spid="23559">
                                            <p:txEl>
                                              <p:pRg st="10" end="10"/>
                                            </p:txEl>
                                          </p:spTgt>
                                        </p:tgtEl>
                                      </p:cBhvr>
                                    </p:animEffect>
                                    <p:anim calcmode="lin" valueType="num">
                                      <p:cBhvr>
                                        <p:cTn id="32" dur="2000" fill="hold"/>
                                        <p:tgtEl>
                                          <p:spTgt spid="23559">
                                            <p:txEl>
                                              <p:pRg st="10" end="10"/>
                                            </p:txEl>
                                          </p:spTgt>
                                        </p:tgtEl>
                                        <p:attrNameLst>
                                          <p:attrName>ppt_x</p:attrName>
                                        </p:attrNameLst>
                                      </p:cBhvr>
                                      <p:tavLst>
                                        <p:tav tm="0">
                                          <p:val>
                                            <p:strVal val="#ppt_x"/>
                                          </p:val>
                                        </p:tav>
                                        <p:tav tm="100000">
                                          <p:val>
                                            <p:strVal val="#ppt_x"/>
                                          </p:val>
                                        </p:tav>
                                      </p:tavLst>
                                    </p:anim>
                                    <p:anim calcmode="lin" valueType="num">
                                      <p:cBhvr>
                                        <p:cTn id="33" dur="2000" fill="hold"/>
                                        <p:tgtEl>
                                          <p:spTgt spid="23559">
                                            <p:txEl>
                                              <p:pRg st="10" end="10"/>
                                            </p:txEl>
                                          </p:spTgt>
                                        </p:tgtEl>
                                        <p:attrNameLst>
                                          <p:attrName>ppt_y</p:attrName>
                                        </p:attrNameLst>
                                      </p:cBhvr>
                                      <p:tavLst>
                                        <p:tav tm="0">
                                          <p:val>
                                            <p:strVal val="#ppt_y+.1"/>
                                          </p:val>
                                        </p:tav>
                                        <p:tav tm="100000">
                                          <p:val>
                                            <p:strVal val="#ppt_y"/>
                                          </p:val>
                                        </p:tav>
                                      </p:tavLst>
                                    </p:anim>
                                  </p:childTnLst>
                                </p:cTn>
                              </p:par>
                            </p:childTnLst>
                          </p:cTn>
                        </p:par>
                        <p:par>
                          <p:cTn id="34" fill="hold">
                            <p:stCondLst>
                              <p:cond delay="10000"/>
                            </p:stCondLst>
                            <p:childTnLst>
                              <p:par>
                                <p:cTn id="35" presetID="42" presetClass="entr" presetSubtype="0" fill="hold" nodeType="afterEffect">
                                  <p:stCondLst>
                                    <p:cond delay="0"/>
                                  </p:stCondLst>
                                  <p:childTnLst>
                                    <p:set>
                                      <p:cBhvr>
                                        <p:cTn id="36" dur="1" fill="hold">
                                          <p:stCondLst>
                                            <p:cond delay="0"/>
                                          </p:stCondLst>
                                        </p:cTn>
                                        <p:tgtEl>
                                          <p:spTgt spid="23559">
                                            <p:txEl>
                                              <p:pRg st="12" end="12"/>
                                            </p:txEl>
                                          </p:spTgt>
                                        </p:tgtEl>
                                        <p:attrNameLst>
                                          <p:attrName>style.visibility</p:attrName>
                                        </p:attrNameLst>
                                      </p:cBhvr>
                                      <p:to>
                                        <p:strVal val="visible"/>
                                      </p:to>
                                    </p:set>
                                    <p:animEffect transition="in" filter="fade">
                                      <p:cBhvr>
                                        <p:cTn id="37" dur="2000"/>
                                        <p:tgtEl>
                                          <p:spTgt spid="23559">
                                            <p:txEl>
                                              <p:pRg st="12" end="12"/>
                                            </p:txEl>
                                          </p:spTgt>
                                        </p:tgtEl>
                                      </p:cBhvr>
                                    </p:animEffect>
                                    <p:anim calcmode="lin" valueType="num">
                                      <p:cBhvr>
                                        <p:cTn id="38" dur="2000" fill="hold"/>
                                        <p:tgtEl>
                                          <p:spTgt spid="23559">
                                            <p:txEl>
                                              <p:pRg st="12" end="12"/>
                                            </p:txEl>
                                          </p:spTgt>
                                        </p:tgtEl>
                                        <p:attrNameLst>
                                          <p:attrName>ppt_x</p:attrName>
                                        </p:attrNameLst>
                                      </p:cBhvr>
                                      <p:tavLst>
                                        <p:tav tm="0">
                                          <p:val>
                                            <p:strVal val="#ppt_x"/>
                                          </p:val>
                                        </p:tav>
                                        <p:tav tm="100000">
                                          <p:val>
                                            <p:strVal val="#ppt_x"/>
                                          </p:val>
                                        </p:tav>
                                      </p:tavLst>
                                    </p:anim>
                                    <p:anim calcmode="lin" valueType="num">
                                      <p:cBhvr>
                                        <p:cTn id="39" dur="2000" fill="hold"/>
                                        <p:tgtEl>
                                          <p:spTgt spid="23559">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295400"/>
            <a:ext cx="9144000" cy="5562600"/>
          </a:xfrm>
          <a:prstGeom prst="rect">
            <a:avLst/>
          </a:prstGeom>
          <a:solidFill>
            <a:srgbClr val="86226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195" name="Picture 8"/>
          <p:cNvPicPr>
            <a:picLocks noChangeAspect="1" noChangeArrowheads="1"/>
          </p:cNvPicPr>
          <p:nvPr/>
        </p:nvPicPr>
        <p:blipFill>
          <a:blip r:embed="rId3"/>
          <a:srcRect/>
          <a:stretch>
            <a:fillRect/>
          </a:stretch>
        </p:blipFill>
        <p:spPr bwMode="auto">
          <a:xfrm>
            <a:off x="3048000" y="0"/>
            <a:ext cx="6096000" cy="1219200"/>
          </a:xfrm>
          <a:prstGeom prst="rect">
            <a:avLst/>
          </a:prstGeom>
          <a:noFill/>
          <a:ln w="9525">
            <a:noFill/>
            <a:miter lim="800000"/>
            <a:headEnd/>
            <a:tailEnd/>
          </a:ln>
        </p:spPr>
      </p:pic>
      <p:pic>
        <p:nvPicPr>
          <p:cNvPr id="8196" name="Picture 9" descr="2007-0362-6859.JPG"/>
          <p:cNvPicPr>
            <a:picLocks noChangeAspect="1"/>
          </p:cNvPicPr>
          <p:nvPr/>
        </p:nvPicPr>
        <p:blipFill>
          <a:blip r:embed="rId4"/>
          <a:srcRect t="19550" b="27818"/>
          <a:stretch>
            <a:fillRect/>
          </a:stretch>
        </p:blipFill>
        <p:spPr bwMode="auto">
          <a:xfrm>
            <a:off x="0" y="0"/>
            <a:ext cx="3482975" cy="1219200"/>
          </a:xfrm>
          <a:prstGeom prst="rect">
            <a:avLst/>
          </a:prstGeom>
          <a:noFill/>
          <a:ln w="9525">
            <a:noFill/>
            <a:miter lim="800000"/>
            <a:headEnd/>
            <a:tailEnd/>
          </a:ln>
        </p:spPr>
      </p:pic>
      <p:sp>
        <p:nvSpPr>
          <p:cNvPr id="34823" name="Rectangle 7"/>
          <p:cNvSpPr>
            <a:spLocks noChangeArrowheads="1"/>
          </p:cNvSpPr>
          <p:nvPr/>
        </p:nvSpPr>
        <p:spPr bwMode="auto">
          <a:xfrm>
            <a:off x="228600" y="1447800"/>
            <a:ext cx="8610600" cy="4054475"/>
          </a:xfrm>
          <a:prstGeom prst="rect">
            <a:avLst/>
          </a:prstGeom>
          <a:noFill/>
          <a:ln w="9525">
            <a:noFill/>
            <a:miter lim="800000"/>
            <a:headEnd/>
            <a:tailEnd/>
          </a:ln>
        </p:spPr>
        <p:txBody>
          <a:bodyPr anchor="ctr">
            <a:spAutoFit/>
          </a:bodyPr>
          <a:lstStyle/>
          <a:p>
            <a:pPr marL="342900" indent="-342900">
              <a:tabLst>
                <a:tab pos="685800" algn="l"/>
              </a:tabLst>
            </a:pPr>
            <a:r>
              <a:rPr lang="en-US" sz="2000" b="1">
                <a:solidFill>
                  <a:schemeClr val="bg1"/>
                </a:solidFill>
                <a:latin typeface="Garamond" pitchFamily="18" charset="0"/>
              </a:rPr>
              <a:t>Discussion Questions for Ethical Standard #1: </a:t>
            </a:r>
          </a:p>
          <a:p>
            <a:pPr marL="342900" indent="-342900">
              <a:tabLst>
                <a:tab pos="685800" algn="l"/>
              </a:tabLst>
            </a:pPr>
            <a:r>
              <a:rPr lang="en-US" sz="2000" b="1">
                <a:solidFill>
                  <a:schemeClr val="bg1"/>
                </a:solidFill>
                <a:latin typeface="Garamond" pitchFamily="18" charset="0"/>
              </a:rPr>
              <a:t>Professional Responsibility and Competence</a:t>
            </a:r>
          </a:p>
          <a:p>
            <a:pPr marL="342900" indent="-342900">
              <a:tabLst>
                <a:tab pos="685800" algn="l"/>
              </a:tabLst>
            </a:pPr>
            <a:endParaRPr lang="en-US" sz="2000" b="1">
              <a:solidFill>
                <a:schemeClr val="bg1"/>
              </a:solidFill>
              <a:latin typeface="Garamond" pitchFamily="18" charset="0"/>
            </a:endParaRPr>
          </a:p>
          <a:p>
            <a:pPr marL="342900" indent="-342900">
              <a:buFontTx/>
              <a:buAutoNum type="arabicPeriod"/>
              <a:tabLst>
                <a:tab pos="685800" algn="l"/>
              </a:tabLst>
            </a:pPr>
            <a:r>
              <a:rPr lang="en-US" sz="2000">
                <a:solidFill>
                  <a:schemeClr val="bg1"/>
                </a:solidFill>
                <a:latin typeface="Garamond" pitchFamily="18" charset="0"/>
              </a:rPr>
              <a:t>What does it mean to adopt a personal set of values in congruence with a larger set of values? Is this inherently contradictory? How might this be done and what ramifications does it have for a professional?</a:t>
            </a:r>
          </a:p>
          <a:p>
            <a:pPr marL="342900" indent="-342900">
              <a:buFontTx/>
              <a:buAutoNum type="arabicPeriod"/>
              <a:tabLst>
                <a:tab pos="685800" algn="l"/>
              </a:tabLst>
            </a:pPr>
            <a:r>
              <a:rPr lang="en-US" sz="2000">
                <a:solidFill>
                  <a:schemeClr val="bg1"/>
                </a:solidFill>
                <a:latin typeface="Garamond" pitchFamily="18" charset="0"/>
              </a:rPr>
              <a:t>How can you model competence and responsibility?</a:t>
            </a:r>
          </a:p>
          <a:p>
            <a:pPr marL="342900" indent="-342900">
              <a:buFontTx/>
              <a:buAutoNum type="arabicPeriod"/>
              <a:tabLst>
                <a:tab pos="685800" algn="l"/>
              </a:tabLst>
            </a:pPr>
            <a:r>
              <a:rPr lang="en-US" sz="2000">
                <a:solidFill>
                  <a:schemeClr val="bg1"/>
                </a:solidFill>
                <a:latin typeface="Garamond" pitchFamily="18" charset="0"/>
              </a:rPr>
              <a:t>What is necessary to ensure your continuing competence in all areas your professional experience? Is this possible?</a:t>
            </a:r>
          </a:p>
          <a:p>
            <a:pPr marL="342900" indent="-342900">
              <a:buFontTx/>
              <a:buAutoNum type="arabicPeriod"/>
              <a:tabLst>
                <a:tab pos="685800" algn="l"/>
              </a:tabLst>
            </a:pPr>
            <a:r>
              <a:rPr lang="en-US" sz="2000">
                <a:solidFill>
                  <a:schemeClr val="bg1"/>
                </a:solidFill>
                <a:latin typeface="Garamond" pitchFamily="18" charset="0"/>
              </a:rPr>
              <a:t>What can we do in times of incompetence to ensure ethical practice and professional development (for more than just one’s self)?</a:t>
            </a:r>
          </a:p>
          <a:p>
            <a:pPr marL="342900" indent="-342900">
              <a:buFontTx/>
              <a:buAutoNum type="arabicPeriod"/>
              <a:tabLst>
                <a:tab pos="685800" algn="l"/>
              </a:tabLst>
            </a:pPr>
            <a:r>
              <a:rPr lang="en-US" sz="2000">
                <a:solidFill>
                  <a:schemeClr val="bg1"/>
                </a:solidFill>
                <a:latin typeface="Garamond" pitchFamily="18" charset="0"/>
              </a:rPr>
              <a:t>What does it mean to represent one’s self in an accurate manner? What consequences might arise if this is not done?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4823">
                                            <p:txEl>
                                              <p:pRg st="3" end="3"/>
                                            </p:txEl>
                                          </p:spTgt>
                                        </p:tgtEl>
                                        <p:attrNameLst>
                                          <p:attrName>style.visibility</p:attrName>
                                        </p:attrNameLst>
                                      </p:cBhvr>
                                      <p:to>
                                        <p:strVal val="visible"/>
                                      </p:to>
                                    </p:set>
                                    <p:animEffect transition="in" filter="fade">
                                      <p:cBhvr>
                                        <p:cTn id="7" dur="2000"/>
                                        <p:tgtEl>
                                          <p:spTgt spid="34823">
                                            <p:txEl>
                                              <p:pRg st="3" end="3"/>
                                            </p:txEl>
                                          </p:spTgt>
                                        </p:tgtEl>
                                      </p:cBhvr>
                                    </p:animEffect>
                                    <p:anim calcmode="lin" valueType="num">
                                      <p:cBhvr>
                                        <p:cTn id="8" dur="2000" fill="hold"/>
                                        <p:tgtEl>
                                          <p:spTgt spid="34823">
                                            <p:txEl>
                                              <p:pRg st="3" end="3"/>
                                            </p:txEl>
                                          </p:spTgt>
                                        </p:tgtEl>
                                        <p:attrNameLst>
                                          <p:attrName>ppt_x</p:attrName>
                                        </p:attrNameLst>
                                      </p:cBhvr>
                                      <p:tavLst>
                                        <p:tav tm="0">
                                          <p:val>
                                            <p:strVal val="#ppt_x"/>
                                          </p:val>
                                        </p:tav>
                                        <p:tav tm="100000">
                                          <p:val>
                                            <p:strVal val="#ppt_x"/>
                                          </p:val>
                                        </p:tav>
                                      </p:tavLst>
                                    </p:anim>
                                    <p:anim calcmode="lin" valueType="num">
                                      <p:cBhvr>
                                        <p:cTn id="9" dur="2000" fill="hold"/>
                                        <p:tgtEl>
                                          <p:spTgt spid="34823">
                                            <p:txEl>
                                              <p:pRg st="3" end="3"/>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34823">
                                            <p:txEl>
                                              <p:pRg st="4" end="4"/>
                                            </p:txEl>
                                          </p:spTgt>
                                        </p:tgtEl>
                                        <p:attrNameLst>
                                          <p:attrName>style.visibility</p:attrName>
                                        </p:attrNameLst>
                                      </p:cBhvr>
                                      <p:to>
                                        <p:strVal val="visible"/>
                                      </p:to>
                                    </p:set>
                                    <p:animEffect transition="in" filter="fade">
                                      <p:cBhvr>
                                        <p:cTn id="13" dur="2000"/>
                                        <p:tgtEl>
                                          <p:spTgt spid="34823">
                                            <p:txEl>
                                              <p:pRg st="4" end="4"/>
                                            </p:txEl>
                                          </p:spTgt>
                                        </p:tgtEl>
                                      </p:cBhvr>
                                    </p:animEffect>
                                    <p:anim calcmode="lin" valueType="num">
                                      <p:cBhvr>
                                        <p:cTn id="14" dur="2000" fill="hold"/>
                                        <p:tgtEl>
                                          <p:spTgt spid="34823">
                                            <p:txEl>
                                              <p:pRg st="4" end="4"/>
                                            </p:txEl>
                                          </p:spTgt>
                                        </p:tgtEl>
                                        <p:attrNameLst>
                                          <p:attrName>ppt_x</p:attrName>
                                        </p:attrNameLst>
                                      </p:cBhvr>
                                      <p:tavLst>
                                        <p:tav tm="0">
                                          <p:val>
                                            <p:strVal val="#ppt_x"/>
                                          </p:val>
                                        </p:tav>
                                        <p:tav tm="100000">
                                          <p:val>
                                            <p:strVal val="#ppt_x"/>
                                          </p:val>
                                        </p:tav>
                                      </p:tavLst>
                                    </p:anim>
                                    <p:anim calcmode="lin" valueType="num">
                                      <p:cBhvr>
                                        <p:cTn id="15" dur="2000" fill="hold"/>
                                        <p:tgtEl>
                                          <p:spTgt spid="34823">
                                            <p:txEl>
                                              <p:pRg st="4" end="4"/>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nodeType="afterEffect">
                                  <p:stCondLst>
                                    <p:cond delay="0"/>
                                  </p:stCondLst>
                                  <p:childTnLst>
                                    <p:set>
                                      <p:cBhvr>
                                        <p:cTn id="18" dur="1" fill="hold">
                                          <p:stCondLst>
                                            <p:cond delay="0"/>
                                          </p:stCondLst>
                                        </p:cTn>
                                        <p:tgtEl>
                                          <p:spTgt spid="34823">
                                            <p:txEl>
                                              <p:pRg st="5" end="5"/>
                                            </p:txEl>
                                          </p:spTgt>
                                        </p:tgtEl>
                                        <p:attrNameLst>
                                          <p:attrName>style.visibility</p:attrName>
                                        </p:attrNameLst>
                                      </p:cBhvr>
                                      <p:to>
                                        <p:strVal val="visible"/>
                                      </p:to>
                                    </p:set>
                                    <p:animEffect transition="in" filter="fade">
                                      <p:cBhvr>
                                        <p:cTn id="19" dur="2000"/>
                                        <p:tgtEl>
                                          <p:spTgt spid="34823">
                                            <p:txEl>
                                              <p:pRg st="5" end="5"/>
                                            </p:txEl>
                                          </p:spTgt>
                                        </p:tgtEl>
                                      </p:cBhvr>
                                    </p:animEffect>
                                    <p:anim calcmode="lin" valueType="num">
                                      <p:cBhvr>
                                        <p:cTn id="20" dur="2000" fill="hold"/>
                                        <p:tgtEl>
                                          <p:spTgt spid="34823">
                                            <p:txEl>
                                              <p:pRg st="5" end="5"/>
                                            </p:txEl>
                                          </p:spTgt>
                                        </p:tgtEl>
                                        <p:attrNameLst>
                                          <p:attrName>ppt_x</p:attrName>
                                        </p:attrNameLst>
                                      </p:cBhvr>
                                      <p:tavLst>
                                        <p:tav tm="0">
                                          <p:val>
                                            <p:strVal val="#ppt_x"/>
                                          </p:val>
                                        </p:tav>
                                        <p:tav tm="100000">
                                          <p:val>
                                            <p:strVal val="#ppt_x"/>
                                          </p:val>
                                        </p:tav>
                                      </p:tavLst>
                                    </p:anim>
                                    <p:anim calcmode="lin" valueType="num">
                                      <p:cBhvr>
                                        <p:cTn id="21" dur="2000" fill="hold"/>
                                        <p:tgtEl>
                                          <p:spTgt spid="34823">
                                            <p:txEl>
                                              <p:pRg st="5" end="5"/>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nodeType="afterEffect">
                                  <p:stCondLst>
                                    <p:cond delay="0"/>
                                  </p:stCondLst>
                                  <p:childTnLst>
                                    <p:set>
                                      <p:cBhvr>
                                        <p:cTn id="24" dur="1" fill="hold">
                                          <p:stCondLst>
                                            <p:cond delay="0"/>
                                          </p:stCondLst>
                                        </p:cTn>
                                        <p:tgtEl>
                                          <p:spTgt spid="34823">
                                            <p:txEl>
                                              <p:pRg st="6" end="6"/>
                                            </p:txEl>
                                          </p:spTgt>
                                        </p:tgtEl>
                                        <p:attrNameLst>
                                          <p:attrName>style.visibility</p:attrName>
                                        </p:attrNameLst>
                                      </p:cBhvr>
                                      <p:to>
                                        <p:strVal val="visible"/>
                                      </p:to>
                                    </p:set>
                                    <p:animEffect transition="in" filter="fade">
                                      <p:cBhvr>
                                        <p:cTn id="25" dur="2000"/>
                                        <p:tgtEl>
                                          <p:spTgt spid="34823">
                                            <p:txEl>
                                              <p:pRg st="6" end="6"/>
                                            </p:txEl>
                                          </p:spTgt>
                                        </p:tgtEl>
                                      </p:cBhvr>
                                    </p:animEffect>
                                    <p:anim calcmode="lin" valueType="num">
                                      <p:cBhvr>
                                        <p:cTn id="26" dur="2000" fill="hold"/>
                                        <p:tgtEl>
                                          <p:spTgt spid="34823">
                                            <p:txEl>
                                              <p:pRg st="6" end="6"/>
                                            </p:txEl>
                                          </p:spTgt>
                                        </p:tgtEl>
                                        <p:attrNameLst>
                                          <p:attrName>ppt_x</p:attrName>
                                        </p:attrNameLst>
                                      </p:cBhvr>
                                      <p:tavLst>
                                        <p:tav tm="0">
                                          <p:val>
                                            <p:strVal val="#ppt_x"/>
                                          </p:val>
                                        </p:tav>
                                        <p:tav tm="100000">
                                          <p:val>
                                            <p:strVal val="#ppt_x"/>
                                          </p:val>
                                        </p:tav>
                                      </p:tavLst>
                                    </p:anim>
                                    <p:anim calcmode="lin" valueType="num">
                                      <p:cBhvr>
                                        <p:cTn id="27" dur="2000" fill="hold"/>
                                        <p:tgtEl>
                                          <p:spTgt spid="34823">
                                            <p:txEl>
                                              <p:pRg st="6" end="6"/>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nodeType="afterEffect">
                                  <p:stCondLst>
                                    <p:cond delay="0"/>
                                  </p:stCondLst>
                                  <p:childTnLst>
                                    <p:set>
                                      <p:cBhvr>
                                        <p:cTn id="30" dur="1" fill="hold">
                                          <p:stCondLst>
                                            <p:cond delay="0"/>
                                          </p:stCondLst>
                                        </p:cTn>
                                        <p:tgtEl>
                                          <p:spTgt spid="34823">
                                            <p:txEl>
                                              <p:pRg st="7" end="7"/>
                                            </p:txEl>
                                          </p:spTgt>
                                        </p:tgtEl>
                                        <p:attrNameLst>
                                          <p:attrName>style.visibility</p:attrName>
                                        </p:attrNameLst>
                                      </p:cBhvr>
                                      <p:to>
                                        <p:strVal val="visible"/>
                                      </p:to>
                                    </p:set>
                                    <p:animEffect transition="in" filter="fade">
                                      <p:cBhvr>
                                        <p:cTn id="31" dur="2000"/>
                                        <p:tgtEl>
                                          <p:spTgt spid="34823">
                                            <p:txEl>
                                              <p:pRg st="7" end="7"/>
                                            </p:txEl>
                                          </p:spTgt>
                                        </p:tgtEl>
                                      </p:cBhvr>
                                    </p:animEffect>
                                    <p:anim calcmode="lin" valueType="num">
                                      <p:cBhvr>
                                        <p:cTn id="32" dur="2000" fill="hold"/>
                                        <p:tgtEl>
                                          <p:spTgt spid="34823">
                                            <p:txEl>
                                              <p:pRg st="7" end="7"/>
                                            </p:txEl>
                                          </p:spTgt>
                                        </p:tgtEl>
                                        <p:attrNameLst>
                                          <p:attrName>ppt_x</p:attrName>
                                        </p:attrNameLst>
                                      </p:cBhvr>
                                      <p:tavLst>
                                        <p:tav tm="0">
                                          <p:val>
                                            <p:strVal val="#ppt_x"/>
                                          </p:val>
                                        </p:tav>
                                        <p:tav tm="100000">
                                          <p:val>
                                            <p:strVal val="#ppt_x"/>
                                          </p:val>
                                        </p:tav>
                                      </p:tavLst>
                                    </p:anim>
                                    <p:anim calcmode="lin" valueType="num">
                                      <p:cBhvr>
                                        <p:cTn id="33" dur="2000" fill="hold"/>
                                        <p:tgtEl>
                                          <p:spTgt spid="3482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8"/>
          <p:cNvPicPr>
            <a:picLocks noChangeAspect="1" noChangeArrowheads="1"/>
          </p:cNvPicPr>
          <p:nvPr/>
        </p:nvPicPr>
        <p:blipFill>
          <a:blip r:embed="rId3"/>
          <a:srcRect r="37500"/>
          <a:stretch>
            <a:fillRect/>
          </a:stretch>
        </p:blipFill>
        <p:spPr bwMode="auto">
          <a:xfrm>
            <a:off x="0" y="381000"/>
            <a:ext cx="9144000" cy="1143000"/>
          </a:xfrm>
          <a:prstGeom prst="rect">
            <a:avLst/>
          </a:prstGeom>
          <a:noFill/>
          <a:ln w="9525">
            <a:noFill/>
            <a:miter lim="800000"/>
            <a:headEnd/>
            <a:tailEnd/>
          </a:ln>
        </p:spPr>
      </p:pic>
      <p:sp>
        <p:nvSpPr>
          <p:cNvPr id="9219" name="Text Box 12"/>
          <p:cNvSpPr txBox="1">
            <a:spLocks noChangeArrowheads="1"/>
          </p:cNvSpPr>
          <p:nvPr/>
        </p:nvSpPr>
        <p:spPr bwMode="auto">
          <a:xfrm>
            <a:off x="0" y="457200"/>
            <a:ext cx="9144000" cy="885825"/>
          </a:xfrm>
          <a:prstGeom prst="rect">
            <a:avLst/>
          </a:prstGeom>
          <a:noFill/>
          <a:ln w="9525">
            <a:noFill/>
            <a:miter lim="800000"/>
            <a:headEnd/>
            <a:tailEnd/>
          </a:ln>
        </p:spPr>
        <p:txBody>
          <a:bodyPr>
            <a:spAutoFit/>
          </a:bodyPr>
          <a:lstStyle/>
          <a:p>
            <a:r>
              <a:rPr lang="en-US" sz="2600" b="1">
                <a:solidFill>
                  <a:schemeClr val="bg1"/>
                </a:solidFill>
                <a:latin typeface="Garamond" pitchFamily="18" charset="0"/>
              </a:rPr>
              <a:t>Ethical Standard #2: </a:t>
            </a:r>
          </a:p>
          <a:p>
            <a:r>
              <a:rPr lang="en-US" sz="2600" b="1">
                <a:solidFill>
                  <a:schemeClr val="bg1"/>
                </a:solidFill>
                <a:latin typeface="Garamond" pitchFamily="18" charset="0"/>
              </a:rPr>
              <a:t>Student Learning and Development</a:t>
            </a:r>
          </a:p>
        </p:txBody>
      </p:sp>
      <p:pic>
        <p:nvPicPr>
          <p:cNvPr id="9220" name="Picture 7" descr="purple_800.gif"/>
          <p:cNvPicPr>
            <a:picLocks noChangeAspect="1"/>
          </p:cNvPicPr>
          <p:nvPr/>
        </p:nvPicPr>
        <p:blipFill>
          <a:blip r:embed="rId4">
            <a:clrChange>
              <a:clrFrom>
                <a:srgbClr val="FFFFFF"/>
              </a:clrFrom>
              <a:clrTo>
                <a:srgbClr val="FFFFFF">
                  <a:alpha val="0"/>
                </a:srgbClr>
              </a:clrTo>
            </a:clrChange>
          </a:blip>
          <a:srcRect/>
          <a:stretch>
            <a:fillRect/>
          </a:stretch>
        </p:blipFill>
        <p:spPr bwMode="auto">
          <a:xfrm>
            <a:off x="0" y="2228850"/>
            <a:ext cx="9144000" cy="462915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295400"/>
            <a:ext cx="9144000" cy="5562600"/>
          </a:xfrm>
          <a:prstGeom prst="rect">
            <a:avLst/>
          </a:prstGeom>
          <a:solidFill>
            <a:srgbClr val="86226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252" name="Rectangle 12"/>
          <p:cNvSpPr>
            <a:spLocks noChangeArrowheads="1"/>
          </p:cNvSpPr>
          <p:nvPr/>
        </p:nvSpPr>
        <p:spPr bwMode="auto">
          <a:xfrm>
            <a:off x="228600" y="1447800"/>
            <a:ext cx="8458200" cy="3013075"/>
          </a:xfrm>
          <a:prstGeom prst="rect">
            <a:avLst/>
          </a:prstGeom>
          <a:noFill/>
          <a:ln w="9525">
            <a:noFill/>
            <a:miter lim="800000"/>
            <a:headEnd/>
            <a:tailEnd/>
          </a:ln>
        </p:spPr>
        <p:txBody>
          <a:bodyPr anchor="ctr">
            <a:spAutoFit/>
          </a:bodyPr>
          <a:lstStyle/>
          <a:p>
            <a:r>
              <a:rPr lang="en-US" sz="2400">
                <a:solidFill>
                  <a:schemeClr val="bg1"/>
                </a:solidFill>
                <a:latin typeface="Garamond" pitchFamily="18" charset="0"/>
              </a:rPr>
              <a:t>Student learning and development are the broad, primary missions of all institutions of higher education. These missions bridge all areas of institutional life, however, student affairs educators are in unique positions to aid and contribute to students’ learning and development in cognitive, physical, moral, social, emotional, spiritual, personal, career, and intellectual dimensions. For student affairs educators to meet these high expectations, they are expected to adhere to several tenets or guidelines for practice.</a:t>
            </a:r>
            <a:r>
              <a:rPr lang="en-US" sz="2000">
                <a:solidFill>
                  <a:schemeClr val="bg1"/>
                </a:solidFill>
                <a:latin typeface="Garamond" pitchFamily="18" charset="0"/>
              </a:rPr>
              <a:t> </a:t>
            </a:r>
          </a:p>
        </p:txBody>
      </p:sp>
      <p:pic>
        <p:nvPicPr>
          <p:cNvPr id="10244" name="Picture 11"/>
          <p:cNvPicPr>
            <a:picLocks noChangeAspect="1" noChangeArrowheads="1"/>
          </p:cNvPicPr>
          <p:nvPr/>
        </p:nvPicPr>
        <p:blipFill>
          <a:blip r:embed="rId3"/>
          <a:srcRect/>
          <a:stretch>
            <a:fillRect/>
          </a:stretch>
        </p:blipFill>
        <p:spPr bwMode="auto">
          <a:xfrm>
            <a:off x="3048000" y="0"/>
            <a:ext cx="6096000" cy="1219200"/>
          </a:xfrm>
          <a:prstGeom prst="rect">
            <a:avLst/>
          </a:prstGeom>
          <a:noFill/>
          <a:ln w="9525">
            <a:noFill/>
            <a:miter lim="800000"/>
            <a:headEnd/>
            <a:tailEnd/>
          </a:ln>
        </p:spPr>
      </p:pic>
      <p:pic>
        <p:nvPicPr>
          <p:cNvPr id="10245" name="Picture 12"/>
          <p:cNvPicPr>
            <a:picLocks noChangeAspect="1" noChangeArrowheads="1"/>
          </p:cNvPicPr>
          <p:nvPr/>
        </p:nvPicPr>
        <p:blipFill>
          <a:blip r:embed="rId4"/>
          <a:srcRect l="76250"/>
          <a:stretch>
            <a:fillRect/>
          </a:stretch>
        </p:blipFill>
        <p:spPr bwMode="auto">
          <a:xfrm>
            <a:off x="0" y="0"/>
            <a:ext cx="1524000" cy="1219200"/>
          </a:xfrm>
          <a:prstGeom prst="rect">
            <a:avLst/>
          </a:prstGeom>
          <a:noFill/>
          <a:ln w="9525">
            <a:noFill/>
            <a:miter lim="800000"/>
            <a:headEnd/>
            <a:tailEnd/>
          </a:ln>
        </p:spPr>
      </p:pic>
      <p:pic>
        <p:nvPicPr>
          <p:cNvPr id="10246" name="Picture 13" descr="2007-0362-7250.JPG"/>
          <p:cNvPicPr>
            <a:picLocks noChangeAspect="1"/>
          </p:cNvPicPr>
          <p:nvPr/>
        </p:nvPicPr>
        <p:blipFill>
          <a:blip r:embed="rId5"/>
          <a:srcRect l="35001" t="6390" r="30000" b="53008"/>
          <a:stretch>
            <a:fillRect/>
          </a:stretch>
        </p:blipFill>
        <p:spPr bwMode="auto">
          <a:xfrm>
            <a:off x="1524000" y="0"/>
            <a:ext cx="1581150" cy="1219200"/>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252"/>
                                        </p:tgtEl>
                                        <p:attrNameLst>
                                          <p:attrName>style.visibility</p:attrName>
                                        </p:attrNameLst>
                                      </p:cBhvr>
                                      <p:to>
                                        <p:strVal val="visible"/>
                                      </p:to>
                                    </p:set>
                                    <p:animEffect transition="in" filter="fade">
                                      <p:cBhvr>
                                        <p:cTn id="7" dur="1000"/>
                                        <p:tgtEl>
                                          <p:spTgt spid="10252"/>
                                        </p:tgtEl>
                                      </p:cBhvr>
                                    </p:animEffect>
                                    <p:anim calcmode="lin" valueType="num">
                                      <p:cBhvr>
                                        <p:cTn id="8" dur="1000" fill="hold"/>
                                        <p:tgtEl>
                                          <p:spTgt spid="10252"/>
                                        </p:tgtEl>
                                        <p:attrNameLst>
                                          <p:attrName>ppt_x</p:attrName>
                                        </p:attrNameLst>
                                      </p:cBhvr>
                                      <p:tavLst>
                                        <p:tav tm="0">
                                          <p:val>
                                            <p:strVal val="#ppt_x"/>
                                          </p:val>
                                        </p:tav>
                                        <p:tav tm="100000">
                                          <p:val>
                                            <p:strVal val="#ppt_x"/>
                                          </p:val>
                                        </p:tav>
                                      </p:tavLst>
                                    </p:anim>
                                    <p:anim calcmode="lin" valueType="num">
                                      <p:cBhvr>
                                        <p:cTn id="9" dur="1000" fill="hold"/>
                                        <p:tgtEl>
                                          <p:spTgt spid="102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2"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3392</TotalTime>
  <Words>3029</Words>
  <Application>Microsoft Office PowerPoint</Application>
  <PresentationFormat>On-screen Show (4:3)</PresentationFormat>
  <Paragraphs>193</Paragraphs>
  <Slides>27</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Garamond</vt:lpstr>
      <vt:lpstr>Wingdings 2</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Company> Pace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Danny Holmgren</dc:creator>
  <cp:lastModifiedBy> </cp:lastModifiedBy>
  <cp:revision>14</cp:revision>
  <dcterms:created xsi:type="dcterms:W3CDTF">2006-06-20T21:56:30Z</dcterms:created>
  <dcterms:modified xsi:type="dcterms:W3CDTF">2008-03-11T19:13:13Z</dcterms:modified>
</cp:coreProperties>
</file>