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73" r:id="rId4"/>
    <p:sldId id="271" r:id="rId5"/>
    <p:sldId id="290" r:id="rId6"/>
    <p:sldId id="277" r:id="rId7"/>
    <p:sldId id="278" r:id="rId8"/>
    <p:sldId id="279" r:id="rId9"/>
    <p:sldId id="280" r:id="rId10"/>
    <p:sldId id="281" r:id="rId11"/>
    <p:sldId id="282" r:id="rId12"/>
    <p:sldId id="293" r:id="rId13"/>
    <p:sldId id="272" r:id="rId14"/>
    <p:sldId id="292" r:id="rId15"/>
    <p:sldId id="294" r:id="rId16"/>
    <p:sldId id="296" r:id="rId17"/>
    <p:sldId id="295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E97D"/>
    <a:srgbClr val="B4E874"/>
    <a:srgbClr val="C8EE9C"/>
    <a:srgbClr val="314C14"/>
    <a:srgbClr val="BF660D"/>
    <a:srgbClr val="C4E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106BD1-E1E8-406D-944A-F53DD0D78B68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25E13F-E78A-4AA7-80E1-E79083B11FEE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5E393-2884-47B2-84E9-9FE63728A1AD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B4B20711-A8FE-44EB-9A99-00FC2843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6FDD17-F2D2-4F99-AA1E-757715442BE7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71CB9434-2B52-46B6-9831-D4923B25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561A56B8-4715-4FA7-8643-37584EA8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DB6F43-638C-4339-A1F4-833FAE525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583489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D48FECD-D6A6-41D8-98F6-D1FF8AEE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878A-6854-4793-8937-6F5B153C4D94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B5ED266-190B-441A-BB3C-D5A0D3E6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911F064-741A-4478-8443-5B3AB4FF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1A06-1E3B-4DCE-A169-C01D24FEB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24038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F3F48D-D82F-46AA-B75F-F69CF3EF96DA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D273E-8BA2-4B29-8E9C-BF33709BC859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A27E9F-E5BF-4336-82B9-C9F373B5FF74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7FDFFF-74D8-44CE-B25C-F17A1D62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4B2B-46DB-438B-94A2-763EC52BEEA3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6A5BF7-B2D0-47E8-A6FC-BD9B9688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9C0D8A-A301-4D35-B2AC-B3A56B35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BA27-849B-4279-A553-4F276DAC5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705133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D48FECD-D6A6-41D8-98F6-D1FF8AEE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F059-5E10-4E28-BD6F-AFBB080C6AD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B5ED266-190B-441A-BB3C-D5A0D3E6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911F064-741A-4478-8443-5B3AB4FF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8EC5-33D8-4AC4-A75D-1F4AE6C53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917585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3D58EC-0687-4EBE-9401-0024384670CD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17FD4-0182-402A-A91F-FE84D1C0ADE1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E1739-9EBC-4827-9FDF-C04555499093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E675B5C8-B1FE-46D4-964C-0BEACF38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5C54-15DF-44CB-A096-12D6B8529E64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B50E7022-9D8A-4A75-A006-B8F180073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48410786-2D00-4890-8D3A-92FD7C3D5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0216276-1020-463B-88BD-ED956F914E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87200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9EF8562-68F1-4C1D-8772-9E9F23659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1D863B-DBEB-46C5-A33E-3FD6FFAE33D1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FB0BFF4-D737-4A10-8A22-960B6BDC8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A983-D895-4896-92FB-4A08E0398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B4EA4E8-9780-464E-92B8-9A1CFC4642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22433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7AE69E3-17AE-49B4-8D4A-ECE9FACE2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32920A1-2503-4CFF-B991-D39426637CB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CC424A20-983B-40B5-BBF4-9F4FF8BBDF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1158-C8B5-482F-9DDB-E2B272F07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0BE6AF89-80B0-49FC-88FB-C482476438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7264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DD48FECD-D6A6-41D8-98F6-D1FF8AEE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FE93-E04F-454E-825A-B29BD7431BEA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8B5ED266-190B-441A-BB3C-D5A0D3E6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911F064-741A-4478-8443-5B3AB4FF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6FAC-9A7D-490B-80DF-7A7231098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332150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F6975-5AB6-44FA-8423-8DC3B133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7602-908E-44D5-B5C2-92595BED833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E554B-7E63-4D55-A95C-0AE679FB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0D55E-C061-43D9-9BA9-C609DF2F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599DC8-BE9F-41E8-9D38-8B7DC81BA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788946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DD48FECD-D6A6-41D8-98F6-D1FF8AEE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348E-58F9-4E19-A845-58BEC768DD40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B5ED266-190B-441A-BB3C-D5A0D3E6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911F064-741A-4478-8443-5B3AB4FF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2D26-A6E5-45C1-A247-3B1BC6536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81120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04FBF9-F14F-4FB0-BC7A-BF7A6125F4E5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E8F05C-ACD9-45EF-A8B8-FA4FEEA982AD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2217A-9086-4B10-8D9F-BCED7FF294BE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734F3E-AAF3-4577-A19A-2DBB0FB3D5B0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C72DD147-F39F-4DCD-8155-D95072D1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9B4207-75F4-4C10-AAA3-5BFBB58FAF57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898B88E-53E0-476D-91C0-BF5248AF45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39D5F8F-3DD2-4829-87D4-4DEF81637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A01C398-2B58-4C1F-9933-33A9067265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5639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DD48FECD-D6A6-41D8-98F6-D1FF8AEE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09630-C2F0-42F7-8297-40628FC7A556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ED266-190B-441A-BB3C-D5A0D3E67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000C9-7EFE-4FB6-A09D-4D864E318F9C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1A616-1FF7-4900-9918-48178EBCFFC9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CBEEE-D31E-4AB8-ABF6-F596D0971A3B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911F064-741A-4478-8443-5B3AB4F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0D8AC28C-5577-4AC5-978B-E94EA8384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85" r:id="rId2"/>
    <p:sldLayoutId id="2147483990" r:id="rId3"/>
    <p:sldLayoutId id="2147483991" r:id="rId4"/>
    <p:sldLayoutId id="2147483992" r:id="rId5"/>
    <p:sldLayoutId id="2147483986" r:id="rId6"/>
    <p:sldLayoutId id="2147483993" r:id="rId7"/>
    <p:sldLayoutId id="2147483987" r:id="rId8"/>
    <p:sldLayoutId id="2147483994" r:id="rId9"/>
    <p:sldLayoutId id="2147483988" r:id="rId10"/>
    <p:sldLayoutId id="2147483995" r:id="rId11"/>
  </p:sldLayoutIdLst>
  <p:transition advClick="0"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issouristate-sa.terradotta.com/index.cfm?FuseAction=Programs.ViewProgram&amp;Progra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aaram@missouristate.e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chrxDVqlhE&amp;feature=shar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ringtonHeader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1975"/>
            <a:ext cx="42973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1B1E68-485E-496F-A045-A27E856E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32000" contrast="-34000"/>
          </a:blip>
          <a:srcRect/>
          <a:stretch>
            <a:fillRect/>
          </a:stretch>
        </p:blipFill>
        <p:spPr bwMode="auto">
          <a:xfrm>
            <a:off x="4357686" y="285728"/>
            <a:ext cx="4463711" cy="296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  <a:scene3d>
            <a:camera prst="perspectiveLeft"/>
            <a:lightRig rig="threePt" dir="t"/>
          </a:scene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35D452F-50E3-40E1-9640-A2EDD8514DB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11638" y="3611563"/>
            <a:ext cx="5027612" cy="3024187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900" b="1" dirty="0">
                <a:solidFill>
                  <a:srgbClr val="92D050"/>
                </a:solidFill>
              </a:rPr>
              <a:t>Costa Rica Study Away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>
                <a:solidFill>
                  <a:srgbClr val="92D050"/>
                </a:solidFill>
              </a:rPr>
              <a:t>3 ½ week summer intersession</a:t>
            </a:r>
            <a:endParaRPr lang="en-US" b="1" dirty="0">
              <a:solidFill>
                <a:srgbClr val="C0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solidFill>
                  <a:srgbClr val="92D050"/>
                </a:solidFill>
              </a:rPr>
              <a:t>4 cr.  </a:t>
            </a:r>
            <a:r>
              <a:rPr lang="en-US" dirty="0" err="1">
                <a:solidFill>
                  <a:srgbClr val="92D050"/>
                </a:solidFill>
              </a:rPr>
              <a:t>EEM597</a:t>
            </a:r>
            <a:r>
              <a:rPr lang="en-US" dirty="0">
                <a:solidFill>
                  <a:srgbClr val="92D050"/>
                </a:solidFill>
              </a:rPr>
              <a:t> or 607 </a:t>
            </a:r>
            <a:r>
              <a:rPr lang="en-US" b="1" dirty="0">
                <a:solidFill>
                  <a:srgbClr val="FFFF00"/>
                </a:solidFill>
              </a:rPr>
              <a:t>required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>
                <a:solidFill>
                  <a:srgbClr val="92D050"/>
                </a:solidFill>
              </a:rPr>
              <a:t>1cr</a:t>
            </a:r>
            <a:r>
              <a:rPr lang="en-US" dirty="0">
                <a:solidFill>
                  <a:srgbClr val="92D050"/>
                </a:solidFill>
              </a:rPr>
              <a:t>. </a:t>
            </a:r>
            <a:r>
              <a:rPr lang="en-US" dirty="0" err="1">
                <a:solidFill>
                  <a:srgbClr val="92D050"/>
                </a:solidFill>
              </a:rPr>
              <a:t>EEM596</a:t>
            </a:r>
            <a:r>
              <a:rPr lang="en-US" dirty="0">
                <a:solidFill>
                  <a:srgbClr val="92D050"/>
                </a:solidFill>
              </a:rPr>
              <a:t> &amp;/or 1 cr. </a:t>
            </a:r>
            <a:r>
              <a:rPr lang="en-US" dirty="0" err="1">
                <a:solidFill>
                  <a:srgbClr val="92D050"/>
                </a:solidFill>
              </a:rPr>
              <a:t>UHC396</a:t>
            </a:r>
            <a:r>
              <a:rPr lang="en-US" dirty="0">
                <a:solidFill>
                  <a:srgbClr val="92D050"/>
                </a:solidFill>
              </a:rPr>
              <a:t> additional credit options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958CFD-A488-4653-B043-27D1C65C6384}"/>
              </a:ext>
            </a:extLst>
          </p:cNvPr>
          <p:cNvSpPr/>
          <p:nvPr/>
        </p:nvSpPr>
        <p:spPr>
          <a:xfrm>
            <a:off x="142844" y="357167"/>
            <a:ext cx="4786346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Walk in the Shoes of Your English Language Learners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05263"/>
            <a:ext cx="1312862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81525"/>
            <a:ext cx="37258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173513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700213"/>
            <a:ext cx="2232025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2320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1533525"/>
            <a:ext cx="38433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"/>
          <p:cNvSpPr>
            <a:spLocks noChangeArrowheads="1"/>
          </p:cNvSpPr>
          <p:nvPr/>
        </p:nvSpPr>
        <p:spPr bwMode="auto">
          <a:xfrm>
            <a:off x="1763713" y="203200"/>
            <a:ext cx="648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</a:rPr>
              <a:t>Take part in service learning projects-</a:t>
            </a:r>
          </a:p>
        </p:txBody>
      </p:sp>
      <p:sp>
        <p:nvSpPr>
          <p:cNvPr id="18441" name="Rectangle 2"/>
          <p:cNvSpPr>
            <a:spLocks noChangeArrowheads="1"/>
          </p:cNvSpPr>
          <p:nvPr/>
        </p:nvSpPr>
        <p:spPr bwMode="auto">
          <a:xfrm>
            <a:off x="2195513" y="784225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--- in a Nicaraguan refugee community outside the Costa Rican capitol city of San Jose . </a:t>
            </a:r>
          </a:p>
        </p:txBody>
      </p:sp>
      <p:sp>
        <p:nvSpPr>
          <p:cNvPr id="18442" name="Rectangle 3"/>
          <p:cNvSpPr>
            <a:spLocks noChangeArrowheads="1"/>
          </p:cNvSpPr>
          <p:nvPr/>
        </p:nvSpPr>
        <p:spPr bwMode="auto">
          <a:xfrm>
            <a:off x="3563938" y="3933825"/>
            <a:ext cx="5580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--- on a coffee farm using traditional tools and practices to plant trees offsetting our carbon footprint.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484438" y="1162050"/>
            <a:ext cx="4176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C000"/>
                </a:solidFill>
                <a:latin typeface="Arial" panose="020B0604020202020204" pitchFamily="34" charset="0"/>
              </a:rPr>
              <a:t>(It is not all work and no play!)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3FF786-B89C-490A-B9C7-A90F123654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95513" y="333375"/>
            <a:ext cx="4105275" cy="719138"/>
          </a:xfrm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Experience the splendor of Costa Rica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24400"/>
            <a:ext cx="29305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:\Users\rja603\Desktop\Working Files\Costa Rica-Mexico\May 2013 Costa Rica\Photos\LaPaz Waterfall Garden-Poaz volcano\DSCN2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C:\Users\rja603\Desktop\Working Files\Costa Rica-Mexico\May 2013 Costa Rica\Photos\LaPaz Waterfall Garden-Poaz volcano\DSCN19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16351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C:\Users\rja603\Desktop\Working Files\Costa Rica-Mexico\May 2013 Costa Rica\Photos\Excursion to Manuel Antonio National Park\DSCN21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24479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C:\Users\rja603\Desktop\Working Files\Costa Rica-Mexico\May 2013 Costa Rica\Photos\Monteverde Cloud Forest\DSCN23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773238"/>
            <a:ext cx="31305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C:\Users\rja603\Desktop\Working Files\Costa Rica-Mexico\May 2013 Costa Rica\Photos\El Trapiche Farm\DSCN23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1225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25019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7892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Box 19"/>
          <p:cNvSpPr txBox="1">
            <a:spLocks noChangeArrowheads="1"/>
          </p:cNvSpPr>
          <p:nvPr/>
        </p:nvSpPr>
        <p:spPr bwMode="auto">
          <a:xfrm>
            <a:off x="323850" y="2133600"/>
            <a:ext cx="1919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 Paz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Waterfall Garden</a:t>
            </a:r>
          </a:p>
        </p:txBody>
      </p:sp>
      <p:sp>
        <p:nvSpPr>
          <p:cNvPr id="19469" name="TextBox 21"/>
          <p:cNvSpPr txBox="1">
            <a:spLocks noChangeArrowheads="1"/>
          </p:cNvSpPr>
          <p:nvPr/>
        </p:nvSpPr>
        <p:spPr bwMode="auto">
          <a:xfrm>
            <a:off x="179388" y="2997200"/>
            <a:ext cx="1138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Trapiche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Coffee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Farm</a:t>
            </a:r>
          </a:p>
        </p:txBody>
      </p:sp>
      <p:sp>
        <p:nvSpPr>
          <p:cNvPr id="19470" name="TextBox 22"/>
          <p:cNvSpPr txBox="1">
            <a:spLocks noChangeArrowheads="1"/>
          </p:cNvSpPr>
          <p:nvPr/>
        </p:nvSpPr>
        <p:spPr bwMode="auto">
          <a:xfrm>
            <a:off x="1476375" y="6165850"/>
            <a:ext cx="3351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Arenal  Volcano &amp;  Hot Springs</a:t>
            </a:r>
          </a:p>
        </p:txBody>
      </p:sp>
      <p:sp>
        <p:nvSpPr>
          <p:cNvPr id="19471" name="TextBox 23"/>
          <p:cNvSpPr txBox="1">
            <a:spLocks noChangeArrowheads="1"/>
          </p:cNvSpPr>
          <p:nvPr/>
        </p:nvSpPr>
        <p:spPr bwMode="auto">
          <a:xfrm>
            <a:off x="6875463" y="6211888"/>
            <a:ext cx="1660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Poas Volcano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National Park</a:t>
            </a:r>
          </a:p>
        </p:txBody>
      </p:sp>
      <p:sp>
        <p:nvSpPr>
          <p:cNvPr id="19472" name="TextBox 24"/>
          <p:cNvSpPr txBox="1">
            <a:spLocks noChangeArrowheads="1"/>
          </p:cNvSpPr>
          <p:nvPr/>
        </p:nvSpPr>
        <p:spPr bwMode="auto">
          <a:xfrm>
            <a:off x="6300788" y="1916113"/>
            <a:ext cx="22875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Manual Antonio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National Park Beach</a:t>
            </a:r>
          </a:p>
        </p:txBody>
      </p:sp>
      <p:sp>
        <p:nvSpPr>
          <p:cNvPr id="19473" name="TextBox 25"/>
          <p:cNvSpPr txBox="1">
            <a:spLocks noChangeArrowheads="1"/>
          </p:cNvSpPr>
          <p:nvPr/>
        </p:nvSpPr>
        <p:spPr bwMode="auto">
          <a:xfrm>
            <a:off x="6156325" y="40767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Zip lining in Monteverde</a:t>
            </a:r>
          </a:p>
        </p:txBody>
      </p:sp>
      <p:sp>
        <p:nvSpPr>
          <p:cNvPr id="19474" name="TextBox 26"/>
          <p:cNvSpPr txBox="1">
            <a:spLocks noChangeArrowheads="1"/>
          </p:cNvSpPr>
          <p:nvPr/>
        </p:nvSpPr>
        <p:spPr bwMode="auto">
          <a:xfrm>
            <a:off x="2555875" y="4076700"/>
            <a:ext cx="345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St. Elena Cloud Forest Reserve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23850" y="260350"/>
            <a:ext cx="4148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Get wet in Costa Rica</a:t>
            </a:r>
          </a:p>
        </p:txBody>
      </p:sp>
      <p:pic>
        <p:nvPicPr>
          <p:cNvPr id="20483" name="Picture 2" descr="C:\Users\rja603\Desktop\Working Files\Costa Rica-Mexico\May 2013 Costa Rica\Photos\CPI\DSCN2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08275"/>
            <a:ext cx="5148262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rja603\Desktop\Working Files\Costa Rica-Mexico\May 2013 Costa Rica\Photos\CPI\DSCN2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47053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5584825" y="1268413"/>
            <a:ext cx="2965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92D050"/>
                </a:solidFill>
              </a:rPr>
              <a:t>After all, it IS a tropical country!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643937" cy="1285875"/>
          </a:xfrm>
        </p:spPr>
        <p:txBody>
          <a:bodyPr/>
          <a:lstStyle/>
          <a:p>
            <a:pPr algn="ctr" eaLnBrk="1" hangingPunct="1"/>
            <a:r>
              <a:rPr lang="en-US" altLang="en-US" sz="20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common and rare mammals, birds, insects and plants in Costa Rica---one of the most diverse wildlife refuges in the </a:t>
            </a:r>
            <a:br>
              <a:rPr lang="en-US" altLang="en-US" sz="20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World Tropics. 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14488"/>
            <a:ext cx="4070350" cy="5243512"/>
          </a:xfrm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F337AA88-6CB8-495C-B0A6-17B0A3FC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28775"/>
            <a:ext cx="1998663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628775"/>
            <a:ext cx="2698750" cy="1838325"/>
          </a:xfrm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141663"/>
            <a:ext cx="17891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647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886325"/>
            <a:ext cx="32861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17950"/>
            <a:ext cx="201771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6196013" y="836613"/>
            <a:ext cx="27003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Sample local and big city shopping in Costa Rica.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60150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84538"/>
            <a:ext cx="52562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611188" y="836613"/>
            <a:ext cx="7993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Arial" panose="020B0604020202020204" pitchFamily="34" charset="0"/>
              </a:rPr>
              <a:t>Program Fee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Includes</a:t>
            </a:r>
            <a:r>
              <a:rPr lang="en-US" altLang="en-US" sz="2800">
                <a:latin typeface="Arial" panose="020B0604020202020204" pitchFamily="34" charset="0"/>
              </a:rPr>
              <a:t>: Roundtrip airfare, all ground transport, lodging, meals (except 10 lunches/snacks), entrance fees and Spanish classes, Study Away student fee and international medical insurance.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panose="020B0604020202020204" pitchFamily="34" charset="0"/>
              </a:rPr>
              <a:t>Excludes</a:t>
            </a:r>
            <a:r>
              <a:rPr lang="en-US" altLang="en-US" sz="2800">
                <a:latin typeface="Arial" panose="020B0604020202020204" pitchFamily="34" charset="0"/>
              </a:rPr>
              <a:t>: Passport, MSU tuition, 10 lunches, incidentals/ miscellaneous personal expenses, snacks, and souvenirs.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294209-82B6-424E-BD4B-270C70642E2B}"/>
              </a:ext>
            </a:extLst>
          </p:cNvPr>
          <p:cNvSpPr/>
          <p:nvPr/>
        </p:nvSpPr>
        <p:spPr>
          <a:xfrm>
            <a:off x="827088" y="1052513"/>
            <a:ext cx="7129288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Application Due:  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December 1 </a:t>
            </a:r>
            <a:r>
              <a:rPr lang="en-US" altLang="en-US" sz="2000" dirty="0"/>
              <a:t>(</a:t>
            </a:r>
            <a:r>
              <a:rPr lang="en-US" sz="2000" dirty="0"/>
              <a:t>rolling admission---applicants will be notified of acceptance into the program within a week of completing the application.)</a:t>
            </a:r>
          </a:p>
          <a:p>
            <a:pPr eaLnBrk="1" hangingPunct="1">
              <a:defRPr/>
            </a:pPr>
            <a:r>
              <a:rPr lang="en-US" sz="2000" dirty="0"/>
              <a:t>  </a:t>
            </a:r>
          </a:p>
          <a:p>
            <a:pPr eaLnBrk="1" hangingPunct="1">
              <a:defRPr/>
            </a:pPr>
            <a:endParaRPr lang="en-US" sz="2000" dirty="0">
              <a:solidFill>
                <a:srgbClr val="FFC000"/>
              </a:solidFill>
            </a:endParaRP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C000"/>
                </a:solidFill>
              </a:rPr>
              <a:t>Maximum enrollment: 15</a:t>
            </a: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FF00"/>
              </a:solidFill>
              <a:highlight>
                <a:srgbClr val="00FF00"/>
              </a:highlight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Apply online </a:t>
            </a:r>
            <a:r>
              <a:rPr lang="en-US" sz="2800" dirty="0">
                <a:latin typeface="Arial" charset="0"/>
                <a:cs typeface="Arial" charset="0"/>
              </a:rPr>
              <a:t>on </a:t>
            </a:r>
            <a:r>
              <a:rPr lang="en-US" sz="2800" dirty="0" err="1">
                <a:latin typeface="Arial" charset="0"/>
                <a:cs typeface="Arial" charset="0"/>
              </a:rPr>
              <a:t>MSU’s</a:t>
            </a:r>
            <a:r>
              <a:rPr lang="en-US" sz="2800" dirty="0">
                <a:latin typeface="Arial" charset="0"/>
                <a:cs typeface="Arial" charset="0"/>
              </a:rPr>
              <a:t> Study Away website 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8C6D91EE-3634-44E3-86CA-1B60B532B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0645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Scholarship Eligibility &amp; Financial Aid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05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Students may apply for the College of Education Study Away scholarship at:  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hlinkClick r:id="rId2"/>
              </a:rPr>
              <a:t>http://missouristate-sa.terradotta.com/index.cfm?FuseAction=Programs.ViewProgram&amp;Program</a:t>
            </a: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</a:rPr>
              <a:t> ID=10829. </a:t>
            </a:r>
            <a:r>
              <a:rPr lang="en-US" altLang="en-US" sz="2000" dirty="0">
                <a:latin typeface="Arial" panose="020B0604020202020204" pitchFamily="34" charset="0"/>
              </a:rPr>
              <a:t> (Study Away College Scholarship page on Study Away website-- Financial Considerations link)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Scholarship application due 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November 1. </a:t>
            </a:r>
            <a:r>
              <a:rPr lang="en-US" altLang="en-US" sz="2400" dirty="0">
                <a:solidFill>
                  <a:schemeClr val="accent5"/>
                </a:solidFill>
              </a:rPr>
              <a:t>(</a:t>
            </a:r>
            <a:r>
              <a:rPr lang="en-US" sz="2400" dirty="0">
                <a:solidFill>
                  <a:schemeClr val="accent5"/>
                </a:solidFill>
              </a:rPr>
              <a:t>You must be accepted into the program for your scholarship application to be considered on November 1.)</a:t>
            </a:r>
            <a:endParaRPr lang="en-US" altLang="en-US" sz="2400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Students who receive financial aid may apply those funds to this program.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Contact the Office of Financial Aid at 836-5262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for more information.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2217-B196-4705-9D40-095F4FDEF7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b="1" i="1" dirty="0">
                <a:ln>
                  <a:solidFill>
                    <a:schemeClr val="tx1"/>
                  </a:solidFill>
                </a:ln>
                <a:solidFill>
                  <a:srgbClr val="C8EE9C"/>
                </a:solidFill>
              </a:rPr>
              <a:t>Interested?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34975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Contact:    </a:t>
            </a:r>
          </a:p>
          <a:p>
            <a:pPr lvl="4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404AC-A032-4559-8E0E-054453CAB572}"/>
              </a:ext>
            </a:extLst>
          </p:cNvPr>
          <p:cNvSpPr/>
          <p:nvPr/>
        </p:nvSpPr>
        <p:spPr>
          <a:xfrm>
            <a:off x="827088" y="2133600"/>
            <a:ext cx="6192837" cy="163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A66214-6114-49CF-ADDC-EB8D14C74D43}"/>
              </a:ext>
            </a:extLst>
          </p:cNvPr>
          <p:cNvSpPr txBox="1"/>
          <p:nvPr/>
        </p:nvSpPr>
        <p:spPr>
          <a:xfrm>
            <a:off x="1116013" y="2420938"/>
            <a:ext cx="5657850" cy="9540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Dr. Roberta Aram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C000"/>
                </a:solidFill>
                <a:latin typeface="+mn-lt"/>
                <a:cs typeface="+mn-cs"/>
                <a:hlinkClick r:id="rId2"/>
              </a:rPr>
              <a:t>robertaaram@missouristate</a:t>
            </a:r>
            <a:r>
              <a:rPr lang="en-US" sz="2800" b="1" u="sng" dirty="0">
                <a:solidFill>
                  <a:srgbClr val="FFC000"/>
                </a:solidFill>
                <a:latin typeface="+mn-lt"/>
                <a:cs typeface="+mn-cs"/>
                <a:hlinkClick r:id="rId2"/>
              </a:rPr>
              <a:t>.ed</a:t>
            </a:r>
            <a:r>
              <a:rPr lang="en-US" sz="2800" b="1" u="sng" dirty="0">
                <a:solidFill>
                  <a:srgbClr val="FFC000"/>
                </a:solidFill>
                <a:latin typeface="+mn-lt"/>
                <a:cs typeface="+mn-cs"/>
              </a:rPr>
              <a:t>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097DE7-FAFA-4302-BCC3-8A5845AAC4EA}"/>
              </a:ext>
            </a:extLst>
          </p:cNvPr>
          <p:cNvSpPr/>
          <p:nvPr/>
        </p:nvSpPr>
        <p:spPr>
          <a:xfrm>
            <a:off x="827088" y="4176713"/>
            <a:ext cx="7500937" cy="1376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900113" y="4329113"/>
            <a:ext cx="707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4950" indent="-2349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	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Find out what students have to say about Costa Rica by reading their photo blogs on the CEFS website.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153400" cy="990600"/>
          </a:xfrm>
        </p:spPr>
        <p:txBody>
          <a:bodyPr/>
          <a:lstStyle/>
          <a:p>
            <a:pPr algn="ctr"/>
            <a:r>
              <a:rPr lang="en-US" altLang="en-US" sz="3600" b="1" smtClean="0"/>
              <a:t>Have you ever been the </a:t>
            </a:r>
            <a:br>
              <a:rPr lang="en-US" altLang="en-US" sz="3600" b="1" smtClean="0"/>
            </a:br>
            <a:r>
              <a:rPr lang="en-US" altLang="en-US" sz="3600" b="1" smtClean="0"/>
              <a:t>language and/or cultural minority?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80718F-4DD0-4BC6-B560-031E72A34AED}"/>
              </a:ext>
            </a:extLst>
          </p:cNvPr>
          <p:cNvSpPr/>
          <p:nvPr/>
        </p:nvSpPr>
        <p:spPr>
          <a:xfrm>
            <a:off x="468313" y="5229225"/>
            <a:ext cx="8531225" cy="487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https://www.youtube.com/watch?v=-chrxDVqlhE&amp;feature=share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58888" y="2205038"/>
            <a:ext cx="74898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altLang="en-US" sz="2800"/>
              <a:t>What was it like?  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altLang="en-US" sz="2800"/>
              <a:t>How did it feel?  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altLang="en-US" sz="2800"/>
              <a:t>What helped you become comfortable?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altLang="en-US" sz="2800"/>
              <a:t>What didn’t help?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58888" y="119063"/>
            <a:ext cx="8153400" cy="990600"/>
          </a:xfrm>
        </p:spPr>
        <p:txBody>
          <a:bodyPr/>
          <a:lstStyle/>
          <a:p>
            <a:r>
              <a:rPr lang="en-US" altLang="en-US" smtClean="0"/>
              <a:t>Purpose of the course/trip: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27FEFAF-0EF6-45AB-A773-B461DF9B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44675"/>
            <a:ext cx="37449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</a:rPr>
              <a:t>To engage with culturally different others </a:t>
            </a:r>
            <a:r>
              <a:rPr lang="en-US" altLang="en-US" sz="2400" dirty="0">
                <a:solidFill>
                  <a:schemeClr val="accent5"/>
                </a:solidFill>
                <a:latin typeface="Arial" panose="020B0604020202020204" pitchFamily="34" charset="0"/>
              </a:rPr>
              <a:t>and</a:t>
            </a:r>
            <a:r>
              <a:rPr lang="en-US" altLang="en-US" sz="2400" dirty="0">
                <a:latin typeface="Arial" panose="020B0604020202020204" pitchFamily="34" charset="0"/>
              </a:rPr>
              <a:t> understand how children and their families, for whom English is not their first language, feel when they come to our schools and classrooms where </a:t>
            </a:r>
            <a:r>
              <a:rPr lang="en-US" alt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everything</a:t>
            </a:r>
            <a:r>
              <a:rPr lang="en-US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>,</a:t>
            </a:r>
            <a:r>
              <a:rPr lang="en-US" altLang="en-US" sz="2400" dirty="0">
                <a:latin typeface="Arial" panose="020B0604020202020204" pitchFamily="34" charset="0"/>
              </a:rPr>
              <a:t> including content learning, is in English.</a:t>
            </a:r>
          </a:p>
        </p:txBody>
      </p:sp>
      <p:pic>
        <p:nvPicPr>
          <p:cNvPr id="11268" name="Picture 2" descr="C:\Users\rja603\Desktop\Working Files\Costa Rica-Mexico\May 2013 Costa Rica\Photos\Santa Elana School\DSCN2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060575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95288" y="6076950"/>
            <a:ext cx="8497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8EE9C"/>
                </a:solidFill>
                <a:latin typeface="Arial" panose="020B0604020202020204" pitchFamily="34" charset="0"/>
              </a:rPr>
              <a:t>How can </a:t>
            </a:r>
            <a:r>
              <a:rPr lang="en-US" altLang="en-US" sz="2400" b="1">
                <a:solidFill>
                  <a:srgbClr val="C8EE9C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2400">
                <a:solidFill>
                  <a:srgbClr val="C8EE9C"/>
                </a:solidFill>
                <a:latin typeface="Arial" panose="020B0604020202020204" pitchFamily="34" charset="0"/>
              </a:rPr>
              <a:t> help all your students be successful in school? </a:t>
            </a:r>
            <a:endParaRPr lang="en-US" altLang="en-US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C8EE9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i="1" smtClean="0">
                <a:solidFill>
                  <a:schemeClr val="accent2"/>
                </a:solidFill>
              </a:rPr>
              <a:t>Costa Rica:  A Trip of a Lifetime!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0188"/>
            <a:ext cx="9144000" cy="5357812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C46C767-4B20-4368-B985-FEC5B917813A}"/>
              </a:ext>
            </a:extLst>
          </p:cNvPr>
          <p:cNvCxnSpPr/>
          <p:nvPr/>
        </p:nvCxnSpPr>
        <p:spPr>
          <a:xfrm>
            <a:off x="4787900" y="3789363"/>
            <a:ext cx="144463" cy="9350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5E5846-4FA2-48E3-991E-E5F7556F33DF}"/>
              </a:ext>
            </a:extLst>
          </p:cNvPr>
          <p:cNvCxnSpPr/>
          <p:nvPr/>
        </p:nvCxnSpPr>
        <p:spPr>
          <a:xfrm flipH="1" flipV="1">
            <a:off x="3635375" y="3357563"/>
            <a:ext cx="1296988" cy="13668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0324F4-F557-413B-A6C6-1557B7D89299}"/>
              </a:ext>
            </a:extLst>
          </p:cNvPr>
          <p:cNvCxnSpPr/>
          <p:nvPr/>
        </p:nvCxnSpPr>
        <p:spPr>
          <a:xfrm flipH="1" flipV="1">
            <a:off x="3492500" y="2997200"/>
            <a:ext cx="142875" cy="360363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C9D01D-3591-4FAB-9FEB-6246AA7F0C7F}"/>
              </a:ext>
            </a:extLst>
          </p:cNvPr>
          <p:cNvCxnSpPr/>
          <p:nvPr/>
        </p:nvCxnSpPr>
        <p:spPr>
          <a:xfrm>
            <a:off x="3635375" y="3357563"/>
            <a:ext cx="1296988" cy="57626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623C63-FB5C-44F0-BC64-A9B07E568411}"/>
              </a:ext>
            </a:extLst>
          </p:cNvPr>
          <p:cNvCxnSpPr/>
          <p:nvPr/>
        </p:nvCxnSpPr>
        <p:spPr>
          <a:xfrm flipH="1" flipV="1">
            <a:off x="4787900" y="3789363"/>
            <a:ext cx="144463" cy="14446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896938"/>
            <a:ext cx="305593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179888"/>
            <a:ext cx="321627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F:\Costa Rica Trip\Heredia CP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96938"/>
            <a:ext cx="4348163" cy="32829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7DAB4-CF06-45E5-A0BB-90B29C8B13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4888" y="1871663"/>
            <a:ext cx="2879725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Heredia</a:t>
            </a:r>
            <a:b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typical town</a:t>
            </a:r>
            <a:endParaRPr lang="en-US" sz="20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8" name="Picture 2" descr="C:\Users\rja603\Desktop\Working Files\Costa Rica-Mexico\May 2013 Costa Rica\Photos\CPI Monteverde\DSCN2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3243263"/>
            <a:ext cx="4376738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3563938" y="5559425"/>
            <a:ext cx="36607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chemeClr val="bg1"/>
                </a:solidFill>
              </a:rPr>
              <a:t>in Monteverde</a:t>
            </a:r>
          </a:p>
          <a:p>
            <a:pPr eaLnBrk="1" hangingPunct="1"/>
            <a:r>
              <a:rPr lang="en-US" altLang="en-US" b="1" i="1">
                <a:solidFill>
                  <a:schemeClr val="bg1"/>
                </a:solidFill>
              </a:rPr>
              <a:t>               the cloud forest</a:t>
            </a:r>
            <a:endParaRPr lang="en-US" altLang="en-US"/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0" y="-30163"/>
            <a:ext cx="9361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/>
              <a:t>Learn Spanish with Centro Panamerican de Idioma (CPI) </a:t>
            </a:r>
          </a:p>
          <a:p>
            <a:pPr algn="ctr"/>
            <a:r>
              <a:rPr lang="en-US" altLang="en-US" sz="2800"/>
              <a:t>Spanish Immersion School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rja603\Desktop\Working Files\Costa Rica-Mexico\May 2013 Costa Rica\Photos\1st host family\DSCN2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1321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424238" y="2751138"/>
            <a:ext cx="2305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at home and in the neighborhoods that are as varied as ours in the US. </a:t>
            </a:r>
          </a:p>
        </p:txBody>
      </p:sp>
      <p:pic>
        <p:nvPicPr>
          <p:cNvPr id="14340" name="Picture 4" descr="C:\Users\rja603\Desktop\Working Files\Costa Rica-Mexico\May 2013 Costa Rica\Photos\2nd host family\DSCN2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3000375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C:\Users\rja603\Desktop\Working Files\Costa Rica-Mexico\May 2013 Costa Rica\Photos\2nd host family\DSCN26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941888"/>
            <a:ext cx="23637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 descr="C:\Users\rja603\Desktop\Working Files\Costa Rica-Mexico\May 2013 Costa Rica\Photos\1st host family\DSCN2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29638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539750" y="512763"/>
            <a:ext cx="2305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Live with local families; join in their activities 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1209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81525"/>
            <a:ext cx="15843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08275"/>
            <a:ext cx="30241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2371725" y="4629150"/>
            <a:ext cx="2127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Learn how to communicate with non-English speakers!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02200"/>
            <a:ext cx="33829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C:\Users\rja603\Desktop\Working Files\Costa Rica-Mexico\May 2013 Costa Rica\Photos\Arenal Hot Springs excursion\DSCN2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913313"/>
            <a:ext cx="25923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387725" y="2924175"/>
            <a:ext cx="30241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latin typeface="Arial" panose="020B0604020202020204" pitchFamily="34" charset="0"/>
              </a:rPr>
              <a:t>Enjoy all kinds of  Costa Rican cuisine.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33375"/>
            <a:ext cx="2868612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357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708275"/>
            <a:ext cx="24495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309562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39957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C:\Users\rja603\Desktop\Working Files\Costa Rica-Mexico\May 2013 Costa Rica\Photos\Latin Cooking\IMG_4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20938"/>
            <a:ext cx="25923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21163"/>
            <a:ext cx="1778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341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844675"/>
            <a:ext cx="280828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4221163"/>
            <a:ext cx="27019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C:\Users\rja603\Desktop\Working Files\Costa Rica-Mexico\May 2013 Costa Rica\Photos\Latin Cooking\DSCN22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18002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22463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300038" y="5876925"/>
            <a:ext cx="2051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Learn to cook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Latin dishes.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971550" y="182563"/>
            <a:ext cx="7056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B8E97D"/>
                </a:solidFill>
                <a:latin typeface="Arial" panose="020B0604020202020204" pitchFamily="34" charset="0"/>
              </a:rPr>
              <a:t>Teach English lessons in local elementary schools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84888" y="908050"/>
            <a:ext cx="3059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7412" name="Picture 3" descr="C:\Users\rja603\Desktop\Working Files\Costa Rica-Mexico\May 2013 Costa Rica\Photos\San Raphael School\DSCN2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776788"/>
            <a:ext cx="26876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C:\Users\rja603\Desktop\Working Files\Costa Rica-Mexico\May 2013 Costa Rica\Photos\San Raphael School\DSCN2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08050"/>
            <a:ext cx="39814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50825" y="4073525"/>
            <a:ext cx="3025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6372225" y="50847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17416" name="Picture 5" descr="C:\Users\rja603\Desktop\Working Files\Costa Rica-Mexico\May 2013 Costa Rica\Photos\San Raphael School\DSCN20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636963"/>
            <a:ext cx="39544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33425"/>
            <a:ext cx="26590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535238"/>
            <a:ext cx="302577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2583</TotalTime>
  <Words>539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Tw Cen MT</vt:lpstr>
      <vt:lpstr>Wingdings</vt:lpstr>
      <vt:lpstr>Wingdings 2</vt:lpstr>
      <vt:lpstr>Calibri</vt:lpstr>
      <vt:lpstr>Times New Roman</vt:lpstr>
      <vt:lpstr>Median</vt:lpstr>
      <vt:lpstr>PowerPoint Presentation</vt:lpstr>
      <vt:lpstr>Have you ever been the  language and/or cultural minority?</vt:lpstr>
      <vt:lpstr>Purpose of the course/trip:</vt:lpstr>
      <vt:lpstr>Costa Rica:  A Trip of a Lifetime!</vt:lpstr>
      <vt:lpstr>in Heredia a typical town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Experience the splendor of Costa Rica</vt:lpstr>
      <vt:lpstr>PowerPoint Presentation</vt:lpstr>
      <vt:lpstr>See common and rare mammals, birds, insects and plants in Costa Rica---one of the most diverse wildlife refuges in the  New World Tropics. </vt:lpstr>
      <vt:lpstr>PowerPoint Presentation</vt:lpstr>
      <vt:lpstr>PowerPoint Presentation</vt:lpstr>
      <vt:lpstr>PowerPoint Presentation</vt:lpstr>
      <vt:lpstr>PowerPoint Presentation</vt:lpstr>
      <vt:lpstr>Interested?</vt:lpstr>
    </vt:vector>
  </TitlesOfParts>
  <Company>UNCW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in the Shoes of Your English Language Learners</dc:title>
  <dc:creator>watson</dc:creator>
  <cp:lastModifiedBy>Davis, Austin J</cp:lastModifiedBy>
  <cp:revision>186</cp:revision>
  <dcterms:created xsi:type="dcterms:W3CDTF">2009-07-30T01:21:15Z</dcterms:created>
  <dcterms:modified xsi:type="dcterms:W3CDTF">2017-11-10T14:18:02Z</dcterms:modified>
</cp:coreProperties>
</file>